
<file path=[Content_Types].xml><?xml version="1.0" encoding="utf-8"?>
<Types xmlns="http://schemas.openxmlformats.org/package/2006/content-types">
  <Default Extension="emf" ContentType="image/x-emf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30"/>
  </p:notesMasterIdLst>
  <p:sldIdLst>
    <p:sldId id="256" r:id="rId6"/>
    <p:sldId id="278" r:id="rId7"/>
    <p:sldId id="271" r:id="rId8"/>
    <p:sldId id="257" r:id="rId9"/>
    <p:sldId id="260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7" r:id="rId20"/>
    <p:sldId id="272" r:id="rId21"/>
    <p:sldId id="273" r:id="rId22"/>
    <p:sldId id="276" r:id="rId23"/>
    <p:sldId id="274" r:id="rId24"/>
    <p:sldId id="275" r:id="rId25"/>
    <p:sldId id="282" r:id="rId26"/>
    <p:sldId id="279" r:id="rId27"/>
    <p:sldId id="283" r:id="rId28"/>
    <p:sldId id="284" r:id="rId2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6923542-3D7A-2D20-35D9-F2E9A9F32C80}" name="Stagista01" initials="S" userId="S-1-5-21-3980893713-3703066142-4134239271-322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C2B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DC8471-F8D7-4D12-AA59-B81E2E0DFA0F}" v="18" dt="2024-10-03T13:37:38.631"/>
    <p1510:client id="{2EB40DFD-6C49-4A99-B807-578434A3B73F}" v="26" dt="2024-10-03T13:25:13.3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56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ca Romano" userId="d85449bb-b222-4c73-8e84-115646fceb5f" providerId="ADAL" clId="{05DC8471-F8D7-4D12-AA59-B81E2E0DFA0F}"/>
    <pc:docChg chg="modMainMaster">
      <pc:chgData name="Marica Romano" userId="d85449bb-b222-4c73-8e84-115646fceb5f" providerId="ADAL" clId="{05DC8471-F8D7-4D12-AA59-B81E2E0DFA0F}" dt="2024-10-03T13:37:38.631" v="17"/>
      <pc:docMkLst>
        <pc:docMk/>
      </pc:docMkLst>
      <pc:sldMasterChg chg="setBg modSldLayout">
        <pc:chgData name="Marica Romano" userId="d85449bb-b222-4c73-8e84-115646fceb5f" providerId="ADAL" clId="{05DC8471-F8D7-4D12-AA59-B81E2E0DFA0F}" dt="2024-10-03T13:37:38.631" v="17"/>
        <pc:sldMasterMkLst>
          <pc:docMk/>
          <pc:sldMasterMk cId="644259383" sldId="2147483648"/>
        </pc:sldMasterMkLst>
        <pc:sldLayoutChg chg="setBg">
          <pc:chgData name="Marica Romano" userId="d85449bb-b222-4c73-8e84-115646fceb5f" providerId="ADAL" clId="{05DC8471-F8D7-4D12-AA59-B81E2E0DFA0F}" dt="2024-10-03T13:36:50.828" v="3"/>
          <pc:sldLayoutMkLst>
            <pc:docMk/>
            <pc:sldMasterMk cId="644259383" sldId="2147483648"/>
            <pc:sldLayoutMk cId="2709093465" sldId="2147483650"/>
          </pc:sldLayoutMkLst>
        </pc:sldLayoutChg>
        <pc:sldLayoutChg chg="setBg">
          <pc:chgData name="Marica Romano" userId="d85449bb-b222-4c73-8e84-115646fceb5f" providerId="ADAL" clId="{05DC8471-F8D7-4D12-AA59-B81E2E0DFA0F}" dt="2024-10-03T13:36:59.068" v="5"/>
          <pc:sldLayoutMkLst>
            <pc:docMk/>
            <pc:sldMasterMk cId="644259383" sldId="2147483648"/>
            <pc:sldLayoutMk cId="3988505526" sldId="2147483652"/>
          </pc:sldLayoutMkLst>
        </pc:sldLayoutChg>
        <pc:sldLayoutChg chg="setBg">
          <pc:chgData name="Marica Romano" userId="d85449bb-b222-4c73-8e84-115646fceb5f" providerId="ADAL" clId="{05DC8471-F8D7-4D12-AA59-B81E2E0DFA0F}" dt="2024-10-03T13:37:05.857" v="7"/>
          <pc:sldLayoutMkLst>
            <pc:docMk/>
            <pc:sldMasterMk cId="644259383" sldId="2147483648"/>
            <pc:sldLayoutMk cId="34161449" sldId="2147483653"/>
          </pc:sldLayoutMkLst>
        </pc:sldLayoutChg>
        <pc:sldLayoutChg chg="setBg">
          <pc:chgData name="Marica Romano" userId="d85449bb-b222-4c73-8e84-115646fceb5f" providerId="ADAL" clId="{05DC8471-F8D7-4D12-AA59-B81E2E0DFA0F}" dt="2024-10-03T13:37:11.767" v="9"/>
          <pc:sldLayoutMkLst>
            <pc:docMk/>
            <pc:sldMasterMk cId="644259383" sldId="2147483648"/>
            <pc:sldLayoutMk cId="3896999862" sldId="2147483654"/>
          </pc:sldLayoutMkLst>
        </pc:sldLayoutChg>
        <pc:sldLayoutChg chg="setBg">
          <pc:chgData name="Marica Romano" userId="d85449bb-b222-4c73-8e84-115646fceb5f" providerId="ADAL" clId="{05DC8471-F8D7-4D12-AA59-B81E2E0DFA0F}" dt="2024-10-03T13:37:21.617" v="11"/>
          <pc:sldLayoutMkLst>
            <pc:docMk/>
            <pc:sldMasterMk cId="644259383" sldId="2147483648"/>
            <pc:sldLayoutMk cId="160410092" sldId="2147483656"/>
          </pc:sldLayoutMkLst>
        </pc:sldLayoutChg>
        <pc:sldLayoutChg chg="setBg">
          <pc:chgData name="Marica Romano" userId="d85449bb-b222-4c73-8e84-115646fceb5f" providerId="ADAL" clId="{05DC8471-F8D7-4D12-AA59-B81E2E0DFA0F}" dt="2024-10-03T13:37:27.664" v="13"/>
          <pc:sldLayoutMkLst>
            <pc:docMk/>
            <pc:sldMasterMk cId="644259383" sldId="2147483648"/>
            <pc:sldLayoutMk cId="1560802231" sldId="2147483657"/>
          </pc:sldLayoutMkLst>
        </pc:sldLayoutChg>
        <pc:sldLayoutChg chg="setBg">
          <pc:chgData name="Marica Romano" userId="d85449bb-b222-4c73-8e84-115646fceb5f" providerId="ADAL" clId="{05DC8471-F8D7-4D12-AA59-B81E2E0DFA0F}" dt="2024-10-03T13:37:33.254" v="15"/>
          <pc:sldLayoutMkLst>
            <pc:docMk/>
            <pc:sldMasterMk cId="644259383" sldId="2147483648"/>
            <pc:sldLayoutMk cId="220748169" sldId="2147483658"/>
          </pc:sldLayoutMkLst>
        </pc:sldLayoutChg>
        <pc:sldLayoutChg chg="setBg">
          <pc:chgData name="Marica Romano" userId="d85449bb-b222-4c73-8e84-115646fceb5f" providerId="ADAL" clId="{05DC8471-F8D7-4D12-AA59-B81E2E0DFA0F}" dt="2024-10-03T13:37:38.631" v="17"/>
          <pc:sldLayoutMkLst>
            <pc:docMk/>
            <pc:sldMasterMk cId="644259383" sldId="2147483648"/>
            <pc:sldLayoutMk cId="952168200" sldId="2147483659"/>
          </pc:sldLayoutMkLst>
        </pc:sldLayoutChg>
      </pc:sldMasterChg>
    </pc:docChg>
  </pc:docChgLst>
  <pc:docChgLst>
    <pc:chgData name="Marica Romano" userId="d85449bb-b222-4c73-8e84-115646fceb5f" providerId="ADAL" clId="{2EB40DFD-6C49-4A99-B807-578434A3B73F}"/>
    <pc:docChg chg="modMainMaster">
      <pc:chgData name="Marica Romano" userId="d85449bb-b222-4c73-8e84-115646fceb5f" providerId="ADAL" clId="{2EB40DFD-6C49-4A99-B807-578434A3B73F}" dt="2024-10-03T13:25:13.385" v="25"/>
      <pc:docMkLst>
        <pc:docMk/>
      </pc:docMkLst>
      <pc:sldMasterChg chg="setBg modSldLayout">
        <pc:chgData name="Marica Romano" userId="d85449bb-b222-4c73-8e84-115646fceb5f" providerId="ADAL" clId="{2EB40DFD-6C49-4A99-B807-578434A3B73F}" dt="2024-10-03T13:25:13.385" v="25"/>
        <pc:sldMasterMkLst>
          <pc:docMk/>
          <pc:sldMasterMk cId="644259383" sldId="2147483648"/>
        </pc:sldMasterMkLst>
        <pc:sldLayoutChg chg="setBg">
          <pc:chgData name="Marica Romano" userId="d85449bb-b222-4c73-8e84-115646fceb5f" providerId="ADAL" clId="{2EB40DFD-6C49-4A99-B807-578434A3B73F}" dt="2024-10-03T12:42:04.441" v="3"/>
          <pc:sldLayoutMkLst>
            <pc:docMk/>
            <pc:sldMasterMk cId="644259383" sldId="2147483648"/>
            <pc:sldLayoutMk cId="3499584875" sldId="2147483649"/>
          </pc:sldLayoutMkLst>
        </pc:sldLayoutChg>
        <pc:sldLayoutChg chg="setBg">
          <pc:chgData name="Marica Romano" userId="d85449bb-b222-4c73-8e84-115646fceb5f" providerId="ADAL" clId="{2EB40DFD-6C49-4A99-B807-578434A3B73F}" dt="2024-10-03T13:24:15.843" v="9"/>
          <pc:sldLayoutMkLst>
            <pc:docMk/>
            <pc:sldMasterMk cId="644259383" sldId="2147483648"/>
            <pc:sldLayoutMk cId="2709093465" sldId="2147483650"/>
          </pc:sldLayoutMkLst>
        </pc:sldLayoutChg>
        <pc:sldLayoutChg chg="setBg">
          <pc:chgData name="Marica Romano" userId="d85449bb-b222-4c73-8e84-115646fceb5f" providerId="ADAL" clId="{2EB40DFD-6C49-4A99-B807-578434A3B73F}" dt="2024-10-03T12:42:25.752" v="7"/>
          <pc:sldLayoutMkLst>
            <pc:docMk/>
            <pc:sldMasterMk cId="644259383" sldId="2147483648"/>
            <pc:sldLayoutMk cId="2006371761" sldId="2147483651"/>
          </pc:sldLayoutMkLst>
        </pc:sldLayoutChg>
        <pc:sldLayoutChg chg="setBg">
          <pc:chgData name="Marica Romano" userId="d85449bb-b222-4c73-8e84-115646fceb5f" providerId="ADAL" clId="{2EB40DFD-6C49-4A99-B807-578434A3B73F}" dt="2024-10-03T13:24:25.635" v="11"/>
          <pc:sldLayoutMkLst>
            <pc:docMk/>
            <pc:sldMasterMk cId="644259383" sldId="2147483648"/>
            <pc:sldLayoutMk cId="3988505526" sldId="2147483652"/>
          </pc:sldLayoutMkLst>
        </pc:sldLayoutChg>
        <pc:sldLayoutChg chg="setBg">
          <pc:chgData name="Marica Romano" userId="d85449bb-b222-4c73-8e84-115646fceb5f" providerId="ADAL" clId="{2EB40DFD-6C49-4A99-B807-578434A3B73F}" dt="2024-10-03T13:24:31.552" v="13"/>
          <pc:sldLayoutMkLst>
            <pc:docMk/>
            <pc:sldMasterMk cId="644259383" sldId="2147483648"/>
            <pc:sldLayoutMk cId="34161449" sldId="2147483653"/>
          </pc:sldLayoutMkLst>
        </pc:sldLayoutChg>
        <pc:sldLayoutChg chg="setBg">
          <pc:chgData name="Marica Romano" userId="d85449bb-b222-4c73-8e84-115646fceb5f" providerId="ADAL" clId="{2EB40DFD-6C49-4A99-B807-578434A3B73F}" dt="2024-10-03T13:24:38.815" v="15"/>
          <pc:sldLayoutMkLst>
            <pc:docMk/>
            <pc:sldMasterMk cId="644259383" sldId="2147483648"/>
            <pc:sldLayoutMk cId="3896999862" sldId="2147483654"/>
          </pc:sldLayoutMkLst>
        </pc:sldLayoutChg>
        <pc:sldLayoutChg chg="setBg">
          <pc:chgData name="Marica Romano" userId="d85449bb-b222-4c73-8e84-115646fceb5f" providerId="ADAL" clId="{2EB40DFD-6C49-4A99-B807-578434A3B73F}" dt="2024-10-03T12:42:14.675" v="5"/>
          <pc:sldLayoutMkLst>
            <pc:docMk/>
            <pc:sldMasterMk cId="644259383" sldId="2147483648"/>
            <pc:sldLayoutMk cId="100862521" sldId="2147483655"/>
          </pc:sldLayoutMkLst>
        </pc:sldLayoutChg>
        <pc:sldLayoutChg chg="setBg">
          <pc:chgData name="Marica Romano" userId="d85449bb-b222-4c73-8e84-115646fceb5f" providerId="ADAL" clId="{2EB40DFD-6C49-4A99-B807-578434A3B73F}" dt="2024-10-03T13:24:46.353" v="17"/>
          <pc:sldLayoutMkLst>
            <pc:docMk/>
            <pc:sldMasterMk cId="644259383" sldId="2147483648"/>
            <pc:sldLayoutMk cId="160410092" sldId="2147483656"/>
          </pc:sldLayoutMkLst>
        </pc:sldLayoutChg>
        <pc:sldLayoutChg chg="setBg">
          <pc:chgData name="Marica Romano" userId="d85449bb-b222-4c73-8e84-115646fceb5f" providerId="ADAL" clId="{2EB40DFD-6C49-4A99-B807-578434A3B73F}" dt="2024-10-03T13:24:52.463" v="19"/>
          <pc:sldLayoutMkLst>
            <pc:docMk/>
            <pc:sldMasterMk cId="644259383" sldId="2147483648"/>
            <pc:sldLayoutMk cId="1560802231" sldId="2147483657"/>
          </pc:sldLayoutMkLst>
        </pc:sldLayoutChg>
        <pc:sldLayoutChg chg="setBg">
          <pc:chgData name="Marica Romano" userId="d85449bb-b222-4c73-8e84-115646fceb5f" providerId="ADAL" clId="{2EB40DFD-6C49-4A99-B807-578434A3B73F}" dt="2024-10-03T13:24:58.891" v="21"/>
          <pc:sldLayoutMkLst>
            <pc:docMk/>
            <pc:sldMasterMk cId="644259383" sldId="2147483648"/>
            <pc:sldLayoutMk cId="220748169" sldId="2147483658"/>
          </pc:sldLayoutMkLst>
        </pc:sldLayoutChg>
        <pc:sldLayoutChg chg="setBg">
          <pc:chgData name="Marica Romano" userId="d85449bb-b222-4c73-8e84-115646fceb5f" providerId="ADAL" clId="{2EB40DFD-6C49-4A99-B807-578434A3B73F}" dt="2024-10-03T13:25:04.501" v="23"/>
          <pc:sldLayoutMkLst>
            <pc:docMk/>
            <pc:sldMasterMk cId="644259383" sldId="2147483648"/>
            <pc:sldLayoutMk cId="952168200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5A619D-6AA9-4B08-873C-A17FC75FEFF3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F6724-A970-40CA-9E58-1D639DD1DF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484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F6724-A970-40CA-9E58-1D639DD1DFE2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972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4C2B3F-0B6A-1740-2C45-4787D7CD61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133BE2B-E5BF-491A-1359-A7714EA7F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49958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F1BD75-68AE-A949-2DC2-C594E7F78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6A31431-C4C6-A8FB-87A0-BE5F63B6F4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20748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1CE2722-DF8F-D7F1-43EC-95BC5C4FA0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9D84EED-4764-0DF4-5229-9B073225C3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952168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08D819-A4E0-002A-6108-8AF1A1628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740AE5-701C-144C-42CA-84E86BA24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709093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22E23F-CFC7-A01C-3DF7-A3BE06D6C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C4AA74-889E-6F57-B54A-A16BE5816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006371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A70495-F219-C507-1E43-9F4B816F0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1762F9-2373-6234-4489-6EABEABF3D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6714731-1F85-3DBA-0FA9-C32059628B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988505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F3111B-3DAE-C6C9-7828-952158B77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8914DC4-12A6-A450-5367-C71DA7BFF5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B2F11E7-7E06-DF63-3B89-EEDE5FDB4A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ADF80A2-F45E-F6D0-C2CC-FDEDC304A1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ABB7FD1-56FB-EB2F-59DA-8C25EC4426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4161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613952-FB36-54C8-2EBE-F18B4826B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896999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862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CEA7FB-1A7F-E8FA-0DC6-62D02431B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4CFA16-C6FC-0D95-7BE3-05BA9F73C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3671AF0-BF90-CB4B-E569-B00C18A74B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60410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B902BB-35FD-9937-A2F4-D186E392A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1C77E84-A0C9-E221-EE88-03E34DC676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24E356F-FD48-71EC-C120-E16B4CB7C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560802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D32618D-CEE5-CC2C-317A-2283D92FE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C3CC39A-3DFD-1E39-40E7-7FC8CA6429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64425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none" spc="0">
          <a:ln w="0"/>
          <a:solidFill>
            <a:schemeClr val="tx1"/>
          </a:solidFill>
          <a:effectLst>
            <a:outerShdw blurRad="38100" dist="19050" dir="2700000" algn="tl" rotWithShape="0">
              <a:schemeClr val="dk1">
                <a:alpha val="40000"/>
              </a:schemeClr>
            </a:outerShdw>
          </a:effectLst>
          <a:latin typeface="Miriam" panose="020B0502050101010101" pitchFamily="34" charset="-79"/>
          <a:ea typeface="+mj-ea"/>
          <a:cs typeface="Miriam" panose="020B0502050101010101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tmp"/><Relationship Id="rId7" Type="http://schemas.openxmlformats.org/officeDocument/2006/relationships/image" Target="../media/image17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tmp"/><Relationship Id="rId5" Type="http://schemas.openxmlformats.org/officeDocument/2006/relationships/image" Target="../media/image15.tmp"/><Relationship Id="rId4" Type="http://schemas.openxmlformats.org/officeDocument/2006/relationships/image" Target="../media/image14.tm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simatica.it/" TargetMode="External"/><Relationship Id="rId7" Type="http://schemas.openxmlformats.org/officeDocument/2006/relationships/image" Target="../media/image10.png"/><Relationship Id="rId2" Type="http://schemas.openxmlformats.org/officeDocument/2006/relationships/hyperlink" Target="mailto:info@simatica.i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3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0756D99-006E-703F-0078-A8A37C651CA2}"/>
              </a:ext>
            </a:extLst>
          </p:cNvPr>
          <p:cNvSpPr txBox="1"/>
          <p:nvPr/>
        </p:nvSpPr>
        <p:spPr>
          <a:xfrm>
            <a:off x="1624903" y="1501124"/>
            <a:ext cx="894219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000" b="1" dirty="0"/>
              <a:t>Strumenti di Intelligenza Artificiale nello sviluppo di un nuovo progetto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F45CF2D-9DF2-15E7-F4B1-D1727C2CB247}"/>
              </a:ext>
            </a:extLst>
          </p:cNvPr>
          <p:cNvSpPr txBox="1"/>
          <p:nvPr/>
        </p:nvSpPr>
        <p:spPr>
          <a:xfrm>
            <a:off x="2896172" y="3938572"/>
            <a:ext cx="62488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i="1" dirty="0">
                <a:solidFill>
                  <a:schemeClr val="accent6"/>
                </a:solidFill>
              </a:rPr>
              <a:t>Massimo Fortini, Enrico Trenta – Simatica Group</a:t>
            </a:r>
          </a:p>
        </p:txBody>
      </p:sp>
    </p:spTree>
    <p:extLst>
      <p:ext uri="{BB962C8B-B14F-4D97-AF65-F5344CB8AC3E}">
        <p14:creationId xmlns:p14="http://schemas.microsoft.com/office/powerpoint/2010/main" val="1254804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>
            <a:extLst>
              <a:ext uri="{FF2B5EF4-FFF2-40B4-BE49-F238E27FC236}">
                <a16:creationId xmlns:a16="http://schemas.microsoft.com/office/drawing/2014/main" id="{B08A1E96-7585-123D-BB54-326BEAF35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626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200" dirty="0"/>
              <a:t>ANALISI DI MERCATO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382BD1A-E2DA-9D19-FB08-E9BDC3DDC7F8}"/>
              </a:ext>
            </a:extLst>
          </p:cNvPr>
          <p:cNvSpPr txBox="1"/>
          <p:nvPr/>
        </p:nvSpPr>
        <p:spPr>
          <a:xfrm>
            <a:off x="1202047" y="831155"/>
            <a:ext cx="9584703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0" i="0" u="none" strike="noStrike" baseline="0" dirty="0">
                <a:latin typeface="NotoSans-Regular"/>
              </a:rPr>
              <a:t>Ok grazie. </a:t>
            </a:r>
          </a:p>
          <a:p>
            <a:pPr algn="ctr"/>
            <a:r>
              <a:rPr lang="it-IT" sz="1800" b="0" i="0" u="none" strike="noStrike" baseline="0" dirty="0">
                <a:latin typeface="NotoSans-Regular"/>
              </a:rPr>
              <a:t>A questo punto vorrei stimare gli aspetti economico previsionali del progetto</a:t>
            </a:r>
          </a:p>
          <a:p>
            <a:pPr algn="ctr"/>
            <a:r>
              <a:rPr lang="it-IT" sz="1800" b="0" i="0" u="none" strike="noStrike" baseline="0" dirty="0">
                <a:latin typeface="NotoSans-Regular"/>
              </a:rPr>
              <a:t>indagando sul mercato attuale di software simili a quello in oggetto. </a:t>
            </a:r>
          </a:p>
          <a:p>
            <a:pPr algn="ctr"/>
            <a:r>
              <a:rPr lang="it-IT" sz="1800" b="0" i="0" u="none" strike="noStrike" baseline="0" dirty="0">
                <a:latin typeface="NotoSans-Regular"/>
              </a:rPr>
              <a:t>Ti chiedo di effettuare una ricerca di mercato </a:t>
            </a:r>
            <a:r>
              <a:rPr lang="it-IT" sz="2000" b="1" i="0" u="none" strike="noStrike" baseline="0" dirty="0">
                <a:latin typeface="NotoSans-Regular"/>
              </a:rPr>
              <a:t>concentrandoti soprattutto </a:t>
            </a:r>
            <a:r>
              <a:rPr lang="it-IT" sz="1800" b="0" i="0" u="none" strike="noStrike" baseline="0" dirty="0">
                <a:latin typeface="NotoSans-Regular"/>
              </a:rPr>
              <a:t>sulle modalità con cui i software sono attualmente commercializzati e i relativi prezzi.</a:t>
            </a:r>
            <a:endParaRPr lang="it-IT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575A5EB-04CB-6D01-1E3B-F1A650B7506A}"/>
              </a:ext>
            </a:extLst>
          </p:cNvPr>
          <p:cNvSpPr txBox="1"/>
          <p:nvPr/>
        </p:nvSpPr>
        <p:spPr>
          <a:xfrm>
            <a:off x="1583833" y="2999533"/>
            <a:ext cx="88211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Il mercato dei software di project management e KPI mostra diversi modelli di commercializzazione, soprattutto in base alle funzionalità e alla capacità di scalare sui bisogni aziendali. </a:t>
            </a:r>
            <a:endParaRPr lang="it-IT" b="1" dirty="0">
              <a:solidFill>
                <a:schemeClr val="accent6"/>
              </a:solidFill>
              <a:latin typeface="NotoSans-Regular"/>
            </a:endParaRPr>
          </a:p>
          <a:p>
            <a:pPr algn="ctr"/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Di seguito un riassunto delle principali modalità e range di prezzo:</a:t>
            </a:r>
            <a:endParaRPr lang="it-IT" b="1" dirty="0">
              <a:solidFill>
                <a:schemeClr val="accent6"/>
              </a:solidFill>
            </a:endParaRPr>
          </a:p>
        </p:txBody>
      </p:sp>
      <p:sp>
        <p:nvSpPr>
          <p:cNvPr id="16" name="Segnaposto contenuto 3">
            <a:extLst>
              <a:ext uri="{FF2B5EF4-FFF2-40B4-BE49-F238E27FC236}">
                <a16:creationId xmlns:a16="http://schemas.microsoft.com/office/drawing/2014/main" id="{01D50461-A739-860D-CF15-F16BFDC77FF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67827" y="1550748"/>
            <a:ext cx="10515600" cy="4122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3000" b="1" dirty="0">
                <a:latin typeface="NotoSans-Regular"/>
              </a:rPr>
              <a:t>1. Modelli di Licenza</a:t>
            </a:r>
          </a:p>
          <a:p>
            <a:r>
              <a:rPr lang="it-IT" sz="2600" b="1" dirty="0">
                <a:latin typeface="NotoSans-Regular"/>
              </a:rPr>
              <a:t>Abbonamento Cloud</a:t>
            </a:r>
            <a:r>
              <a:rPr lang="it-IT" sz="2600" dirty="0">
                <a:latin typeface="NotoSans-Regular"/>
              </a:rPr>
              <a:t>: </a:t>
            </a:r>
            <a:r>
              <a:rPr lang="it-IT" sz="2400" dirty="0">
                <a:latin typeface="NotoSans-Regular"/>
              </a:rPr>
              <a:t>Questo è il modello più comune per i software di project management, dove le aziende pagano una quota mensile o annuale per ogni utente attivo. I prezzi variano in base alle funzionalità, partendo dai </a:t>
            </a:r>
            <a:r>
              <a:rPr lang="it-IT" sz="2400" b="1" dirty="0">
                <a:latin typeface="NotoSans-Regular"/>
              </a:rPr>
              <a:t>$4 a $8 per utente al mese </a:t>
            </a:r>
            <a:r>
              <a:rPr lang="it-IT" sz="2400" dirty="0">
                <a:latin typeface="NotoSans-Regular"/>
              </a:rPr>
              <a:t>per soluzioni base, fino a </a:t>
            </a:r>
            <a:r>
              <a:rPr lang="it-IT" sz="2400" b="1" dirty="0">
                <a:latin typeface="NotoSans-Regular"/>
              </a:rPr>
              <a:t>$50-$70 per utente al mese </a:t>
            </a:r>
            <a:r>
              <a:rPr lang="it-IT" sz="2400" dirty="0">
                <a:latin typeface="NotoSans-Regular"/>
              </a:rPr>
              <a:t>per soluzioni avanzate con funzionalità estese di </a:t>
            </a:r>
            <a:r>
              <a:rPr lang="it-IT" sz="2400" dirty="0" err="1">
                <a:latin typeface="NotoSans-Regular"/>
              </a:rPr>
              <a:t>analytics</a:t>
            </a:r>
            <a:r>
              <a:rPr lang="it-IT" sz="2400" dirty="0">
                <a:latin typeface="NotoSans-Regular"/>
              </a:rPr>
              <a:t> e gestione dei KPI, come Power BI o Tableau.</a:t>
            </a:r>
          </a:p>
          <a:p>
            <a:r>
              <a:rPr lang="it-IT" sz="2600" b="1" dirty="0">
                <a:latin typeface="NotoSans-Regular"/>
              </a:rPr>
              <a:t>Licenza Perpetua</a:t>
            </a:r>
            <a:r>
              <a:rPr lang="it-IT" sz="2600" dirty="0">
                <a:latin typeface="NotoSans-Regular"/>
              </a:rPr>
              <a:t>: </a:t>
            </a:r>
            <a:r>
              <a:rPr lang="it-IT" sz="2400" dirty="0">
                <a:latin typeface="NotoSans-Regular"/>
              </a:rPr>
              <a:t>Alcuni fornitori offrono licenze permanenti a costo fisso, ma questo modello è più comune per installazioni on-premise e richiede un pagamento anticipato più elevato. Ai costi iniziali si aggiungono poi spese di manutenzione e aggiornamento</a:t>
            </a:r>
            <a:endParaRPr lang="it-IT" sz="2400" dirty="0">
              <a:solidFill>
                <a:schemeClr val="accent6"/>
              </a:solidFill>
              <a:latin typeface="NotoSans-Regular"/>
            </a:endParaRPr>
          </a:p>
        </p:txBody>
      </p:sp>
      <p:sp>
        <p:nvSpPr>
          <p:cNvPr id="17" name="Segnaposto contenuto 3">
            <a:extLst>
              <a:ext uri="{FF2B5EF4-FFF2-40B4-BE49-F238E27FC236}">
                <a16:creationId xmlns:a16="http://schemas.microsoft.com/office/drawing/2014/main" id="{C2CEA3A1-8C10-184C-1DC2-9FED2E235336}"/>
              </a:ext>
            </a:extLst>
          </p:cNvPr>
          <p:cNvSpPr txBox="1">
            <a:spLocks/>
          </p:cNvSpPr>
          <p:nvPr/>
        </p:nvSpPr>
        <p:spPr>
          <a:xfrm>
            <a:off x="970175" y="1550748"/>
            <a:ext cx="10515600" cy="4476097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3000" b="1" dirty="0">
                <a:latin typeface="NotoSans-Regular"/>
              </a:rPr>
              <a:t>2. Costi per Fascia di Funzionalità</a:t>
            </a:r>
          </a:p>
          <a:p>
            <a:r>
              <a:rPr lang="it-IT" sz="2600" b="1" dirty="0">
                <a:latin typeface="NotoSans-Regular"/>
              </a:rPr>
              <a:t>Piani Base: </a:t>
            </a:r>
            <a:r>
              <a:rPr lang="it-IT" sz="2400" dirty="0">
                <a:latin typeface="NotoSans-Regular"/>
              </a:rPr>
              <a:t>Tipicamente destinati a piccole imprese o startup, includono task management, visualizzazioni KPI base e limitate funzionalità di collaborazione.                                                         Un esempio è </a:t>
            </a:r>
            <a:r>
              <a:rPr lang="it-IT" sz="2400" dirty="0" err="1">
                <a:latin typeface="NotoSans-Regular"/>
              </a:rPr>
              <a:t>GoodDay</a:t>
            </a:r>
            <a:r>
              <a:rPr lang="it-IT" sz="2400" dirty="0">
                <a:latin typeface="NotoSans-Regular"/>
              </a:rPr>
              <a:t>, che parte da </a:t>
            </a:r>
            <a:r>
              <a:rPr lang="it-IT" sz="2400" b="1" dirty="0">
                <a:latin typeface="NotoSans-Regular"/>
              </a:rPr>
              <a:t>$4 per utente al mese</a:t>
            </a:r>
            <a:r>
              <a:rPr lang="it-IT" sz="2400" dirty="0">
                <a:latin typeface="NotoSans-Regular"/>
              </a:rPr>
              <a:t>.</a:t>
            </a:r>
          </a:p>
          <a:p>
            <a:r>
              <a:rPr lang="it-IT" sz="2600" b="1" dirty="0">
                <a:latin typeface="NotoSans-Regular"/>
              </a:rPr>
              <a:t>Piani Avanzati e Premium: </a:t>
            </a:r>
            <a:r>
              <a:rPr lang="it-IT" sz="2400" dirty="0">
                <a:latin typeface="NotoSans-Regular"/>
              </a:rPr>
              <a:t>Per aziende più strutturate, questi piani includono KPI avanzati, reportistica personalizzabile, simulazioni, e spesso integrazione con CRM o ERP aziendali.                                                                                                         Sistemi come </a:t>
            </a:r>
            <a:r>
              <a:rPr lang="it-IT" sz="2400" dirty="0" err="1">
                <a:latin typeface="NotoSans-Regular"/>
              </a:rPr>
              <a:t>Databox</a:t>
            </a:r>
            <a:r>
              <a:rPr lang="it-IT" sz="2400" dirty="0">
                <a:latin typeface="NotoSans-Regular"/>
              </a:rPr>
              <a:t> offrono versioni pro a partire da </a:t>
            </a:r>
            <a:r>
              <a:rPr lang="it-IT" sz="2400" b="1" dirty="0">
                <a:latin typeface="NotoSans-Regular"/>
              </a:rPr>
              <a:t>$59 al mese </a:t>
            </a:r>
            <a:r>
              <a:rPr lang="it-IT" sz="2400" dirty="0">
                <a:latin typeface="NotoSans-Regular"/>
              </a:rPr>
              <a:t>fino a piani avanzati a </a:t>
            </a:r>
            <a:r>
              <a:rPr lang="it-IT" sz="2400" b="1" dirty="0">
                <a:latin typeface="NotoSans-Regular"/>
              </a:rPr>
              <a:t>$999 al mese </a:t>
            </a:r>
            <a:r>
              <a:rPr lang="it-IT" sz="2400" dirty="0">
                <a:latin typeface="NotoSans-Regular"/>
              </a:rPr>
              <a:t>per utenti con necessità di reportistica e analisi avanzate. </a:t>
            </a:r>
            <a:r>
              <a:rPr lang="it-IT" sz="2400" dirty="0" err="1">
                <a:latin typeface="NotoSans-Regular"/>
              </a:rPr>
              <a:t>WorkZone</a:t>
            </a:r>
            <a:r>
              <a:rPr lang="it-IT" sz="2400" dirty="0">
                <a:latin typeface="NotoSans-Regular"/>
              </a:rPr>
              <a:t> e </a:t>
            </a:r>
            <a:r>
              <a:rPr lang="it-IT" sz="2400" dirty="0" err="1">
                <a:latin typeface="NotoSans-Regular"/>
              </a:rPr>
              <a:t>ProofHub</a:t>
            </a:r>
            <a:r>
              <a:rPr lang="it-IT" sz="2400" dirty="0">
                <a:latin typeface="NotoSans-Regular"/>
              </a:rPr>
              <a:t>, mirati a team con gestione multi-progetto, propongono abbonamenti intorno a </a:t>
            </a:r>
            <a:r>
              <a:rPr lang="it-IT" sz="2400" b="1" dirty="0">
                <a:latin typeface="NotoSans-Regular"/>
              </a:rPr>
              <a:t>$24-$89 per utente al mese</a:t>
            </a:r>
            <a:r>
              <a:rPr lang="it-IT" sz="2400" dirty="0">
                <a:latin typeface="NotoSans-Regular"/>
              </a:rPr>
              <a:t>, a seconda del livello di servizio e della quantità di storage.</a:t>
            </a:r>
          </a:p>
        </p:txBody>
      </p:sp>
      <p:sp>
        <p:nvSpPr>
          <p:cNvPr id="18" name="Segnaposto contenuto 3">
            <a:extLst>
              <a:ext uri="{FF2B5EF4-FFF2-40B4-BE49-F238E27FC236}">
                <a16:creationId xmlns:a16="http://schemas.microsoft.com/office/drawing/2014/main" id="{F08DEAAD-C515-5103-D5D7-E28DE7D474DE}"/>
              </a:ext>
            </a:extLst>
          </p:cNvPr>
          <p:cNvSpPr txBox="1">
            <a:spLocks/>
          </p:cNvSpPr>
          <p:nvPr/>
        </p:nvSpPr>
        <p:spPr>
          <a:xfrm>
            <a:off x="983502" y="1550748"/>
            <a:ext cx="10515600" cy="351282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3000" b="1" dirty="0">
                <a:latin typeface="NotoSans-Regular"/>
              </a:rPr>
              <a:t>3. Costi Aggiuntivi</a:t>
            </a:r>
          </a:p>
          <a:p>
            <a:r>
              <a:rPr lang="it-IT" sz="2600" b="1" dirty="0">
                <a:latin typeface="NotoSans-Regular"/>
              </a:rPr>
              <a:t>Customizzazione e Integrazione</a:t>
            </a:r>
            <a:r>
              <a:rPr lang="it-IT" dirty="0">
                <a:latin typeface="NotoSans-Regular"/>
              </a:rPr>
              <a:t>: </a:t>
            </a:r>
            <a:r>
              <a:rPr lang="it-IT" sz="2400" dirty="0">
                <a:latin typeface="NotoSans-Regular"/>
              </a:rPr>
              <a:t>Molti software prevedono costi extra per configurazioni personalizzate, supporto premium, e integrazione con altri sistemi aziendali come Dynamics o SAP, particolarmente rilevanti per grandi aziende.</a:t>
            </a:r>
          </a:p>
          <a:p>
            <a:r>
              <a:rPr lang="it-IT" sz="2600" b="1" dirty="0">
                <a:latin typeface="NotoSans-Regular"/>
              </a:rPr>
              <a:t>Training e Manutenzione</a:t>
            </a:r>
            <a:r>
              <a:rPr lang="it-IT" sz="2600" dirty="0">
                <a:latin typeface="NotoSans-Regular"/>
              </a:rPr>
              <a:t>: </a:t>
            </a:r>
            <a:r>
              <a:rPr lang="it-IT" sz="2400" dirty="0">
                <a:latin typeface="NotoSans-Regular"/>
              </a:rPr>
              <a:t>I fornitori di soluzioni avanzate spesso offrono sessioni di formazione e aggiornamenti periodici come parte del pacchetto, ma talvolta vengono addebitati separatamente, specie nei contratti annuali.               In alcuni casi, la formazione può aggiungere fino a </a:t>
            </a:r>
            <a:r>
              <a:rPr lang="it-IT" sz="2400" b="1" dirty="0">
                <a:latin typeface="NotoSans-Regular"/>
              </a:rPr>
              <a:t>$1.000-$5.000 </a:t>
            </a:r>
            <a:r>
              <a:rPr lang="it-IT" sz="2400" dirty="0">
                <a:latin typeface="NotoSans-Regular"/>
              </a:rPr>
              <a:t>all’anno in costi di gestione.</a:t>
            </a:r>
          </a:p>
        </p:txBody>
      </p:sp>
      <p:sp>
        <p:nvSpPr>
          <p:cNvPr id="19" name="Segnaposto contenuto 3">
            <a:extLst>
              <a:ext uri="{FF2B5EF4-FFF2-40B4-BE49-F238E27FC236}">
                <a16:creationId xmlns:a16="http://schemas.microsoft.com/office/drawing/2014/main" id="{F3DA5312-92FF-0DA5-919A-614A29537938}"/>
              </a:ext>
            </a:extLst>
          </p:cNvPr>
          <p:cNvSpPr txBox="1">
            <a:spLocks/>
          </p:cNvSpPr>
          <p:nvPr/>
        </p:nvSpPr>
        <p:spPr>
          <a:xfrm>
            <a:off x="976839" y="1550748"/>
            <a:ext cx="10515600" cy="240886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3000" b="1" dirty="0">
                <a:latin typeface="NotoSans-Regular"/>
              </a:rPr>
              <a:t>4. Opportunità per </a:t>
            </a:r>
            <a:r>
              <a:rPr lang="it-IT" sz="3000" b="1" dirty="0" err="1">
                <a:latin typeface="NotoSans-Regular"/>
              </a:rPr>
              <a:t>Si.Project</a:t>
            </a:r>
            <a:endParaRPr lang="it-IT" sz="3000" b="1" dirty="0">
              <a:latin typeface="NotoSans-Regula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400" dirty="0">
                <a:latin typeface="NotoSans-Regular"/>
              </a:rPr>
              <a:t>Considerando che </a:t>
            </a:r>
            <a:r>
              <a:rPr lang="it-IT" sz="2400" dirty="0" err="1">
                <a:latin typeface="NotoSans-Regular"/>
              </a:rPr>
              <a:t>Si.Project</a:t>
            </a:r>
            <a:r>
              <a:rPr lang="it-IT" sz="2400" dirty="0">
                <a:latin typeface="NotoSans-Regular"/>
              </a:rPr>
              <a:t> mira a gestire non sola la reportistica e i KPI, ma anche l’integrazione con CRM e funzionalità di simulazione avanzate, </a:t>
            </a:r>
            <a:r>
              <a:rPr lang="it-IT" sz="2600" b="1" dirty="0">
                <a:solidFill>
                  <a:srgbClr val="91C2BD"/>
                </a:solidFill>
                <a:latin typeface="NotoSans-Regular"/>
              </a:rPr>
              <a:t>il posizionamento più logico</a:t>
            </a:r>
            <a:r>
              <a:rPr lang="it-IT" sz="2400" dirty="0">
                <a:latin typeface="NotoSans-Regular"/>
              </a:rPr>
              <a:t> sarebbe su un modello di abbonamento cloud, con la possibilità di opzioni di customizzazione per integrazioni estese, simile a quanto offerto da player come Microsoft Power BI o Tableau</a:t>
            </a:r>
          </a:p>
        </p:txBody>
      </p:sp>
    </p:spTree>
    <p:extLst>
      <p:ext uri="{BB962C8B-B14F-4D97-AF65-F5344CB8AC3E}">
        <p14:creationId xmlns:p14="http://schemas.microsoft.com/office/powerpoint/2010/main" val="2004421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3" grpId="1"/>
      <p:bldP spid="16" grpId="0"/>
      <p:bldP spid="16" grpId="1"/>
      <p:bldP spid="17" grpId="0"/>
      <p:bldP spid="17" grpId="1"/>
      <p:bldP spid="18" grpId="0"/>
      <p:bldP spid="18" grpId="1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1">
            <a:extLst>
              <a:ext uri="{FF2B5EF4-FFF2-40B4-BE49-F238E27FC236}">
                <a16:creationId xmlns:a16="http://schemas.microsoft.com/office/drawing/2014/main" id="{14C5CC4C-C986-9D8F-8A23-5C7E6807E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626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200" dirty="0"/>
              <a:t>COMMERCIALIZZAZIONE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8A1FCD5-D983-980D-6D99-C325F25ED0C8}"/>
              </a:ext>
            </a:extLst>
          </p:cNvPr>
          <p:cNvSpPr txBox="1"/>
          <p:nvPr/>
        </p:nvSpPr>
        <p:spPr>
          <a:xfrm>
            <a:off x="1384955" y="924219"/>
            <a:ext cx="10359081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0" i="0" u="none" strike="noStrike" baseline="0" dirty="0">
                <a:latin typeface="NotoSans-Regular"/>
              </a:rPr>
              <a:t>basandoti sulle informazioni finora raccolte, teorizza le modalità di commercializzazione</a:t>
            </a:r>
            <a:r>
              <a:rPr lang="it-IT" dirty="0">
                <a:latin typeface="NotoSans-Regular"/>
              </a:rPr>
              <a:t>  </a:t>
            </a:r>
            <a:r>
              <a:rPr lang="it-IT" sz="1800" b="0" i="0" u="none" strike="noStrike" baseline="0" dirty="0">
                <a:latin typeface="NotoSans-Regular"/>
              </a:rPr>
              <a:t>che</a:t>
            </a:r>
            <a:r>
              <a:rPr lang="it-IT" dirty="0">
                <a:latin typeface="NotoSans-Regular"/>
              </a:rPr>
              <a:t> </a:t>
            </a:r>
            <a:r>
              <a:rPr lang="it-IT" sz="1800" b="0" i="0" u="none" strike="noStrike" baseline="0" dirty="0">
                <a:latin typeface="NotoSans-Regular"/>
              </a:rPr>
              <a:t>dovrei adottare nel vendere il </a:t>
            </a:r>
            <a:r>
              <a:rPr lang="it-IT" sz="1800" b="0" i="0" u="none" strike="noStrike" baseline="0" dirty="0" err="1">
                <a:latin typeface="NotoSans-Regular"/>
              </a:rPr>
              <a:t>Si.Project</a:t>
            </a:r>
            <a:r>
              <a:rPr lang="it-IT" sz="1800" b="0" i="0" u="none" strike="noStrike" baseline="0" dirty="0">
                <a:latin typeface="NotoSans-Regular"/>
              </a:rPr>
              <a:t> aggiornato con le funzionalità di IA e a quanti clienti dovrei raggiungere per avere un </a:t>
            </a:r>
            <a:r>
              <a:rPr lang="it-IT" sz="2000" b="1" i="0" u="none" strike="noStrike" baseline="0" dirty="0">
                <a:latin typeface="NotoSans-Regular"/>
              </a:rPr>
              <a:t>break </a:t>
            </a:r>
            <a:r>
              <a:rPr lang="it-IT" sz="2000" b="1" i="0" u="none" strike="noStrike" baseline="0" dirty="0" err="1">
                <a:latin typeface="NotoSans-Regular"/>
              </a:rPr>
              <a:t>even</a:t>
            </a:r>
            <a:r>
              <a:rPr lang="it-IT" sz="2000" b="1" i="0" u="none" strike="noStrike" baseline="0" dirty="0">
                <a:latin typeface="NotoSans-Regular"/>
              </a:rPr>
              <a:t> point dall'investimento a 5 anni dal lancio.</a:t>
            </a:r>
            <a:endParaRPr lang="it-IT" sz="2000" b="1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E967E03-FF74-10EB-8224-5B06AEEE086A}"/>
              </a:ext>
            </a:extLst>
          </p:cNvPr>
          <p:cNvSpPr txBox="1"/>
          <p:nvPr/>
        </p:nvSpPr>
        <p:spPr>
          <a:xfrm>
            <a:off x="1496291" y="1847549"/>
            <a:ext cx="98829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Per raggiungere un break-even per </a:t>
            </a:r>
            <a:r>
              <a:rPr lang="it-IT" sz="1800" b="1" i="0" u="none" strike="noStrike" baseline="0" dirty="0" err="1">
                <a:solidFill>
                  <a:schemeClr val="accent6"/>
                </a:solidFill>
                <a:latin typeface="NotoSans-Regular"/>
              </a:rPr>
              <a:t>Si.Project</a:t>
            </a:r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 aggiornato con funzionalità di IA in un periodo di 5 anni, ecco un’analisi teorica delle modalità di commercializzazione e delle stime di volume di vendita:</a:t>
            </a:r>
            <a:endParaRPr lang="it-IT" b="1" dirty="0">
              <a:solidFill>
                <a:schemeClr val="accent6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24C2433-DFCA-3DA8-4C7E-A65EA631E4EF}"/>
              </a:ext>
            </a:extLst>
          </p:cNvPr>
          <p:cNvSpPr txBox="1"/>
          <p:nvPr/>
        </p:nvSpPr>
        <p:spPr>
          <a:xfrm>
            <a:off x="1384956" y="1532282"/>
            <a:ext cx="76846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i="0" u="none" strike="noStrike" baseline="0" dirty="0">
                <a:solidFill>
                  <a:schemeClr val="accent6"/>
                </a:solidFill>
                <a:latin typeface="NotoSans-Regular"/>
              </a:rPr>
              <a:t>1. Modalità di Commercializzazione Proposta</a:t>
            </a:r>
            <a:endParaRPr lang="it-IT" sz="2800" dirty="0">
              <a:solidFill>
                <a:schemeClr val="accent6"/>
              </a:solidFill>
              <a:latin typeface="NotoSans-Regular"/>
            </a:endParaRPr>
          </a:p>
        </p:txBody>
      </p:sp>
      <p:sp>
        <p:nvSpPr>
          <p:cNvPr id="17" name="Segnaposto contenuto 2">
            <a:extLst>
              <a:ext uri="{FF2B5EF4-FFF2-40B4-BE49-F238E27FC236}">
                <a16:creationId xmlns:a16="http://schemas.microsoft.com/office/drawing/2014/main" id="{AFB6A99A-3741-A24A-7F5C-8141341F4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4956" y="2110084"/>
            <a:ext cx="10515600" cy="4351338"/>
          </a:xfrm>
        </p:spPr>
        <p:txBody>
          <a:bodyPr/>
          <a:lstStyle/>
          <a:p>
            <a:pPr marL="0" indent="0" algn="l">
              <a:buNone/>
            </a:pPr>
            <a:r>
              <a:rPr lang="it-IT" sz="2400" b="1" i="0" u="none" strike="noStrike" baseline="0" dirty="0">
                <a:latin typeface="NotoSans-Bold"/>
              </a:rPr>
              <a:t>Modello di Abbonamento a Tiers (Piani Scalabili)</a:t>
            </a:r>
          </a:p>
          <a:p>
            <a:pPr algn="l"/>
            <a:r>
              <a:rPr lang="it-IT" sz="2200" b="1" i="0" u="none" strike="noStrike" baseline="0" dirty="0">
                <a:latin typeface="NotoSans-Bold"/>
              </a:rPr>
              <a:t>Piano Base</a:t>
            </a:r>
            <a:r>
              <a:rPr lang="it-IT" sz="2200" b="1" i="0" u="none" strike="noStrike" baseline="0" dirty="0">
                <a:latin typeface="NotoSans-Regular"/>
              </a:rPr>
              <a:t>: </a:t>
            </a:r>
            <a:r>
              <a:rPr lang="it-IT" sz="2000" b="0" i="0" u="none" strike="noStrike" baseline="0" dirty="0">
                <a:latin typeface="NotoSans-Regular"/>
              </a:rPr>
              <a:t>Include funzionalità essenziali di gestione del progetto e dashboard con KPI standard. Ideale per piccole e medie imprese, con prezzo competitivo di </a:t>
            </a:r>
            <a:r>
              <a:rPr lang="it-IT" sz="2000" b="1" i="0" u="none" strike="noStrike" baseline="0" dirty="0">
                <a:latin typeface="NotoSans-Bold"/>
              </a:rPr>
              <a:t>$10-15 per utente/mese</a:t>
            </a:r>
            <a:r>
              <a:rPr lang="it-IT" sz="2000" b="0" i="0" u="none" strike="noStrike" baseline="0" dirty="0">
                <a:latin typeface="NotoSans-Regular"/>
              </a:rPr>
              <a:t>. Questo piano può attrarre le aziende più piccole o i team all'interno di grandi organizzazioni che richiedono solo le funzionalità essenziali.</a:t>
            </a:r>
          </a:p>
          <a:p>
            <a:pPr algn="l"/>
            <a:r>
              <a:rPr lang="it-IT" sz="2200" b="1" i="0" u="none" strike="noStrike" baseline="0" dirty="0">
                <a:latin typeface="NotoSans-Bold"/>
              </a:rPr>
              <a:t>Piano Professionale</a:t>
            </a:r>
            <a:r>
              <a:rPr lang="it-IT" sz="1800" b="0" i="0" u="none" strike="noStrike" baseline="0" dirty="0">
                <a:latin typeface="NotoSans-Regular"/>
              </a:rPr>
              <a:t>: </a:t>
            </a:r>
            <a:r>
              <a:rPr lang="it-IT" sz="2000" b="0" i="0" u="none" strike="noStrike" baseline="0" dirty="0">
                <a:latin typeface="NotoSans-Regular"/>
              </a:rPr>
              <a:t>Offrire funzionalità IA avanzate come previsione KPI e </a:t>
            </a:r>
            <a:r>
              <a:rPr lang="it-IT" sz="2000" b="0" i="0" u="none" strike="noStrike" baseline="0" dirty="0" err="1">
                <a:latin typeface="NotoSans-Regular"/>
              </a:rPr>
              <a:t>alert</a:t>
            </a:r>
            <a:r>
              <a:rPr lang="it-IT" sz="2000" b="0" i="0" u="none" strike="noStrike" baseline="0" dirty="0">
                <a:latin typeface="NotoSans-Regular"/>
              </a:rPr>
              <a:t> automatizzati.                         Il costo potrebbe salire a </a:t>
            </a:r>
            <a:r>
              <a:rPr lang="it-IT" sz="2000" b="1" i="0" u="none" strike="noStrike" baseline="0" dirty="0">
                <a:latin typeface="NotoSans-Bold"/>
              </a:rPr>
              <a:t>$30-40 per utente/mese</a:t>
            </a:r>
            <a:r>
              <a:rPr lang="it-IT" sz="2000" b="0" i="0" u="none" strike="noStrike" baseline="0" dirty="0">
                <a:latin typeface="NotoSans-Regular"/>
              </a:rPr>
              <a:t>, simile a Power BI e </a:t>
            </a:r>
            <a:r>
              <a:rPr lang="it-IT" sz="2000" b="0" i="0" u="none" strike="noStrike" baseline="0" dirty="0" err="1">
                <a:latin typeface="NotoSans-Regular"/>
              </a:rPr>
              <a:t>Databox</a:t>
            </a:r>
            <a:r>
              <a:rPr lang="it-IT" sz="2000" b="0" i="0" u="none" strike="noStrike" baseline="0" dirty="0">
                <a:latin typeface="NotoSans-Regular"/>
              </a:rPr>
              <a:t> per il segmento avanzato di analisi e reporting. </a:t>
            </a:r>
          </a:p>
          <a:p>
            <a:r>
              <a:rPr lang="it-IT" sz="2200" b="1" i="0" u="none" strike="noStrike" baseline="0" dirty="0">
                <a:latin typeface="NotoSans-Bold"/>
              </a:rPr>
              <a:t>Piano Premium</a:t>
            </a:r>
            <a:r>
              <a:rPr lang="it-IT" sz="2200" b="0" i="0" u="none" strike="noStrike" baseline="0" dirty="0">
                <a:latin typeface="NotoSans-Regular"/>
              </a:rPr>
              <a:t>: </a:t>
            </a:r>
            <a:r>
              <a:rPr lang="it-IT" sz="2000" b="0" i="0" u="none" strike="noStrike" baseline="0" dirty="0">
                <a:latin typeface="NotoSans-Regular"/>
              </a:rPr>
              <a:t>Includere tutte le funzionalità IA, comprese simulazioni "</a:t>
            </a:r>
            <a:r>
              <a:rPr lang="it-IT" sz="2000" b="0" i="0" u="none" strike="noStrike" baseline="0" dirty="0" err="1">
                <a:latin typeface="NotoSans-Regular"/>
              </a:rPr>
              <a:t>what-if</a:t>
            </a:r>
            <a:r>
              <a:rPr lang="it-IT" sz="2000" b="0" i="0" u="none" strike="noStrike" baseline="0" dirty="0">
                <a:latin typeface="NotoSans-Regular"/>
              </a:rPr>
              <a:t>" e segmentazione avanzata.                                                                                                                                                                            Questo piano può essere proposto a </a:t>
            </a:r>
            <a:r>
              <a:rPr lang="it-IT" sz="2000" b="1" i="0" u="none" strike="noStrike" baseline="0" dirty="0">
                <a:latin typeface="NotoSans-Bold"/>
              </a:rPr>
              <a:t>$60-80 per utente/mese</a:t>
            </a:r>
            <a:r>
              <a:rPr lang="it-IT" sz="2000" b="0" i="0" u="none" strike="noStrike" baseline="0" dirty="0">
                <a:latin typeface="NotoSans-Regular"/>
              </a:rPr>
              <a:t>, includendo supporto prioritario, configurazioni su misura e integrazione con CRM/ERP.</a:t>
            </a:r>
            <a:endParaRPr lang="it-IT" sz="2000" dirty="0"/>
          </a:p>
        </p:txBody>
      </p:sp>
      <p:sp>
        <p:nvSpPr>
          <p:cNvPr id="18" name="Segnaposto contenuto 2">
            <a:extLst>
              <a:ext uri="{FF2B5EF4-FFF2-40B4-BE49-F238E27FC236}">
                <a16:creationId xmlns:a16="http://schemas.microsoft.com/office/drawing/2014/main" id="{2D3272FB-19B2-E2AB-EFDB-B53A4EEB6E9C}"/>
              </a:ext>
            </a:extLst>
          </p:cNvPr>
          <p:cNvSpPr txBox="1">
            <a:spLocks/>
          </p:cNvSpPr>
          <p:nvPr/>
        </p:nvSpPr>
        <p:spPr>
          <a:xfrm>
            <a:off x="1384956" y="2149475"/>
            <a:ext cx="10515600" cy="17673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>
                <a:latin typeface="NotoSans-Bold"/>
              </a:rPr>
              <a:t> Sconti e Promozioni di Lungo Periodo</a:t>
            </a:r>
          </a:p>
          <a:p>
            <a:r>
              <a:rPr lang="it-IT" sz="2000">
                <a:latin typeface="NotoSans-Regular"/>
              </a:rPr>
              <a:t>Per aumentare il volume di clienti, si potrebbero offrire sconti per contratti annuali, riducendo il prezzo unitario ma garantendo entrate stabili.</a:t>
            </a:r>
          </a:p>
          <a:p>
            <a:r>
              <a:rPr lang="it-IT" sz="2000">
                <a:latin typeface="NotoSans-Regular"/>
              </a:rPr>
              <a:t>Opzioni di licenza perpetua per clienti corporate, con costi più elevati iniziali ma minori costi ricorrenti, così da rispondere alle esigenze delle grandi aziende con infrastrutture on-premise.</a:t>
            </a:r>
            <a:endParaRPr lang="it-IT" sz="2000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8D079B3A-ED68-5681-1939-00E654487E1D}"/>
              </a:ext>
            </a:extLst>
          </p:cNvPr>
          <p:cNvSpPr txBox="1"/>
          <p:nvPr/>
        </p:nvSpPr>
        <p:spPr>
          <a:xfrm>
            <a:off x="1384956" y="1523557"/>
            <a:ext cx="76846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chemeClr val="accent6"/>
                </a:solidFill>
                <a:latin typeface="NotoSans-Regular"/>
              </a:rPr>
              <a:t>2</a:t>
            </a:r>
            <a:r>
              <a:rPr lang="it-IT" sz="2800" b="1" i="0" u="none" strike="noStrike" baseline="0" dirty="0">
                <a:solidFill>
                  <a:schemeClr val="accent6"/>
                </a:solidFill>
                <a:latin typeface="NotoSans-Regular"/>
              </a:rPr>
              <a:t>. Stima del Break-</a:t>
            </a:r>
            <a:r>
              <a:rPr lang="it-IT" sz="2800" b="1" dirty="0">
                <a:solidFill>
                  <a:schemeClr val="accent6"/>
                </a:solidFill>
                <a:latin typeface="NotoSans-Regular"/>
              </a:rPr>
              <a:t>Even Point</a:t>
            </a:r>
            <a:endParaRPr lang="it-IT" sz="2800" dirty="0">
              <a:solidFill>
                <a:schemeClr val="accent6"/>
              </a:solidFill>
              <a:latin typeface="NotoSans-Regular"/>
            </a:endParaRPr>
          </a:p>
        </p:txBody>
      </p:sp>
      <p:sp>
        <p:nvSpPr>
          <p:cNvPr id="20" name="Segnaposto contenuto 2">
            <a:extLst>
              <a:ext uri="{FF2B5EF4-FFF2-40B4-BE49-F238E27FC236}">
                <a16:creationId xmlns:a16="http://schemas.microsoft.com/office/drawing/2014/main" id="{D248EE45-B123-5625-1F00-A6F213E13007}"/>
              </a:ext>
            </a:extLst>
          </p:cNvPr>
          <p:cNvSpPr txBox="1">
            <a:spLocks/>
          </p:cNvSpPr>
          <p:nvPr/>
        </p:nvSpPr>
        <p:spPr>
          <a:xfrm>
            <a:off x="1384956" y="2130536"/>
            <a:ext cx="10515600" cy="17673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it-IT" sz="2200" b="1" dirty="0">
                <a:latin typeface="NotoSans-Regular"/>
              </a:rPr>
              <a:t>Costo di Progetto Stimato: </a:t>
            </a:r>
            <a:r>
              <a:rPr lang="it-IT" sz="2000" dirty="0">
                <a:latin typeface="NotoSans-Regular"/>
              </a:rPr>
              <a:t>€181.200 (costo di sviluppo e integrazione AI)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200" b="1" dirty="0">
                <a:latin typeface="NotoSans-Regular"/>
              </a:rPr>
              <a:t>Calcolo delle Entrate Necessarie per Break-Even: </a:t>
            </a:r>
            <a:r>
              <a:rPr lang="it-IT" sz="2000" dirty="0">
                <a:latin typeface="NotoSans-Regular"/>
              </a:rPr>
              <a:t>per coprire in €36.240 annuali, sono necessari </a:t>
            </a:r>
            <a:endParaRPr lang="it-IT" sz="2000" b="1" dirty="0">
              <a:latin typeface="NotoSans-Regular"/>
            </a:endParaRPr>
          </a:p>
          <a:p>
            <a:pPr marL="457200" indent="-457200">
              <a:buFont typeface="+mj-lt"/>
              <a:buAutoNum type="arabicPeriod"/>
            </a:pPr>
            <a:r>
              <a:rPr lang="it-IT" sz="2200" b="1" dirty="0">
                <a:latin typeface="NotoSans-Regular"/>
              </a:rPr>
              <a:t>Numero di Clienti Necessari: </a:t>
            </a:r>
            <a:r>
              <a:rPr lang="it-IT" sz="2000" dirty="0">
                <a:latin typeface="NotoSans-Regular"/>
              </a:rPr>
              <a:t>per coprire in €36.240 annuali, sono necessari circa 101 clienti all’anno </a:t>
            </a: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(con una media  di €360 annui per cliente).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Espansione Progressiva: </a:t>
            </a:r>
            <a:r>
              <a:rPr lang="it-IT" sz="1800" dirty="0">
                <a:latin typeface="NotoSans-Regular"/>
              </a:rPr>
              <a:t>Nel primo anno, si può puntare a 50 clienti per iniziare a coprire parte delle spese, aumentando progressivamente grazie a marketing e fidelizzazione.</a:t>
            </a:r>
            <a:r>
              <a:rPr lang="it-IT" sz="2200" b="1" dirty="0">
                <a:latin typeface="NotoSans-Regular"/>
              </a:rPr>
              <a:t> 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38B80FE8-62DE-E88F-C46E-FD43D4B58F80}"/>
              </a:ext>
            </a:extLst>
          </p:cNvPr>
          <p:cNvSpPr txBox="1"/>
          <p:nvPr/>
        </p:nvSpPr>
        <p:spPr>
          <a:xfrm>
            <a:off x="1861127" y="4838471"/>
            <a:ext cx="84697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Questa strategia sfrutta un mix di abbonamenti e pricing scalabile per coprire i costi di sviluppo e raggiungere il break-even entro il periodo stabilito.</a:t>
            </a:r>
            <a:endParaRPr lang="it-IT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77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4.81481E-6 L -4.79167E-6 -0.13473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4" grpId="1"/>
      <p:bldP spid="16" grpId="0"/>
      <p:bldP spid="16" grpId="1"/>
      <p:bldP spid="17" grpId="0" build="allAtOnce"/>
      <p:bldP spid="17" grpId="1" build="allAtOnce"/>
      <p:bldP spid="18" grpId="0"/>
      <p:bldP spid="18" grpId="1"/>
      <p:bldP spid="19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>
            <a:extLst>
              <a:ext uri="{FF2B5EF4-FFF2-40B4-BE49-F238E27FC236}">
                <a16:creationId xmlns:a16="http://schemas.microsoft.com/office/drawing/2014/main" id="{7F25928F-D464-CFE1-1F26-8A6C09B48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18237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200" dirty="0"/>
              <a:t>PRIMA REVISIONE TARGET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4F365D5-CD89-78AD-BCE1-5C4E4C1DE97E}"/>
              </a:ext>
            </a:extLst>
          </p:cNvPr>
          <p:cNvSpPr txBox="1"/>
          <p:nvPr/>
        </p:nvSpPr>
        <p:spPr>
          <a:xfrm>
            <a:off x="1279234" y="731504"/>
            <a:ext cx="98644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Per stimare il break-even del progetto </a:t>
            </a:r>
            <a:r>
              <a:rPr lang="it-IT" sz="1800" b="1" i="0" u="none" strike="noStrike" baseline="0" dirty="0" err="1">
                <a:solidFill>
                  <a:schemeClr val="accent6"/>
                </a:solidFill>
                <a:latin typeface="NotoSans-Regular"/>
              </a:rPr>
              <a:t>Si.Project</a:t>
            </a:r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, tenendo conto delle tue indicazioni, procediamo con</a:t>
            </a:r>
          </a:p>
          <a:p>
            <a:pPr algn="ctr"/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una distribuzione dei clienti e delle previsioni di crescita del volume di mercato, basandoci sul tasso di</a:t>
            </a:r>
          </a:p>
          <a:p>
            <a:pPr algn="ctr"/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cambio corrente di circa 1 USD = 0,92 EUR</a:t>
            </a:r>
            <a:endParaRPr lang="it-IT" b="1" dirty="0">
              <a:solidFill>
                <a:schemeClr val="accent6"/>
              </a:solidFill>
              <a:latin typeface="NotoSans-Regular"/>
            </a:endParaRPr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0C6DA672-F9A9-40C2-C2EE-F0418DEE0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3363" y="1778077"/>
            <a:ext cx="10515600" cy="43513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it-IT" b="1" i="0" u="none" strike="noStrike" baseline="0" dirty="0">
                <a:latin typeface="NotoSans-Bold"/>
              </a:rPr>
              <a:t>Modello di Distribuzione Clienti per i Piani</a:t>
            </a:r>
          </a:p>
          <a:p>
            <a:pPr algn="l"/>
            <a:r>
              <a:rPr lang="it-IT" sz="2400" b="1" i="0" u="none" strike="noStrike" baseline="0" dirty="0">
                <a:latin typeface="NotoSans-Bold"/>
              </a:rPr>
              <a:t>Piano Professionale (60%)</a:t>
            </a:r>
            <a:r>
              <a:rPr lang="it-IT" sz="2400" b="0" i="0" u="none" strike="noStrike" baseline="0" dirty="0">
                <a:latin typeface="NotoSans-Regular"/>
              </a:rPr>
              <a:t>: </a:t>
            </a:r>
            <a:r>
              <a:rPr lang="it-IT" sz="2200" b="0" i="0" u="none" strike="noStrike" baseline="0" dirty="0">
                <a:latin typeface="NotoSans-Regular"/>
              </a:rPr>
              <a:t>Include funzionalità IA avanzate (previsioni KPI e </a:t>
            </a:r>
            <a:r>
              <a:rPr lang="it-IT" sz="2200" b="0" i="0" u="none" strike="noStrike" baseline="0" dirty="0" err="1">
                <a:latin typeface="NotoSans-Regular"/>
              </a:rPr>
              <a:t>alert</a:t>
            </a:r>
            <a:r>
              <a:rPr lang="it-IT" sz="2200" b="0" i="0" u="none" strike="noStrike" baseline="0" dirty="0">
                <a:latin typeface="NotoSans-Regular"/>
              </a:rPr>
              <a:t>) a circa </a:t>
            </a:r>
            <a:r>
              <a:rPr lang="it-IT" sz="2200" b="1" i="0" u="none" strike="noStrike" baseline="0" dirty="0">
                <a:latin typeface="NotoSans-Bold"/>
              </a:rPr>
              <a:t>$35 per utente/mese</a:t>
            </a:r>
            <a:r>
              <a:rPr lang="it-IT" sz="2200" b="0" i="0" u="none" strike="noStrike" baseline="0" dirty="0">
                <a:latin typeface="NotoSans-Regular"/>
              </a:rPr>
              <a:t>.</a:t>
            </a:r>
          </a:p>
          <a:p>
            <a:pPr algn="l"/>
            <a:r>
              <a:rPr lang="it-IT" sz="2400" b="1" i="0" u="none" strike="noStrike" baseline="0" dirty="0">
                <a:latin typeface="NotoSans-Bold"/>
              </a:rPr>
              <a:t>Piano Base (30%)</a:t>
            </a:r>
            <a:r>
              <a:rPr lang="it-IT" sz="2400" b="0" i="0" u="none" strike="noStrike" baseline="0" dirty="0">
                <a:latin typeface="NotoSans-Regular"/>
              </a:rPr>
              <a:t>: </a:t>
            </a:r>
            <a:r>
              <a:rPr lang="it-IT" sz="2200" b="0" i="0" u="none" strike="noStrike" baseline="0" dirty="0">
                <a:latin typeface="NotoSans-Regular"/>
              </a:rPr>
              <a:t>Per piccole aziende, include funzionalità essenziali di gestione progetti a </a:t>
            </a:r>
            <a:r>
              <a:rPr lang="it-IT" sz="2200" b="1" i="0" u="none" strike="noStrike" baseline="0" dirty="0">
                <a:latin typeface="NotoSans-Bold"/>
              </a:rPr>
              <a:t>$12 per utente/mese</a:t>
            </a:r>
            <a:r>
              <a:rPr lang="it-IT" sz="2200" b="0" i="0" u="none" strike="noStrike" baseline="0" dirty="0">
                <a:latin typeface="NotoSans-Regular"/>
              </a:rPr>
              <a:t>.</a:t>
            </a:r>
          </a:p>
          <a:p>
            <a:pPr algn="l"/>
            <a:r>
              <a:rPr lang="it-IT" sz="2400" b="1" i="0" u="none" strike="noStrike" baseline="0" dirty="0">
                <a:latin typeface="NotoSans-Bold"/>
              </a:rPr>
              <a:t>Piano Premium (10%)</a:t>
            </a:r>
            <a:r>
              <a:rPr lang="it-IT" sz="2400" b="0" i="0" u="none" strike="noStrike" baseline="0" dirty="0">
                <a:latin typeface="NotoSans-Regular"/>
              </a:rPr>
              <a:t>: </a:t>
            </a:r>
            <a:r>
              <a:rPr lang="it-IT" sz="2200" b="0" i="0" u="none" strike="noStrike" baseline="0" dirty="0">
                <a:latin typeface="NotoSans-Regular"/>
              </a:rPr>
              <a:t>Completo di simulazioni e integrazione con ERP a </a:t>
            </a:r>
            <a:r>
              <a:rPr lang="it-IT" sz="2200" b="1" i="0" u="none" strike="noStrike" baseline="0" dirty="0">
                <a:latin typeface="NotoSans-Bold"/>
              </a:rPr>
              <a:t>$65 per utente/mese</a:t>
            </a:r>
            <a:r>
              <a:rPr lang="it-IT" sz="2200" b="0" i="0" u="none" strike="noStrike" baseline="0" dirty="0">
                <a:latin typeface="NotoSans-Regular"/>
              </a:rPr>
              <a:t>.</a:t>
            </a:r>
            <a:endParaRPr lang="it-IT" sz="2200" dirty="0"/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id="{EF3E9C01-4FC1-9ABD-70E2-3AD0E76DE513}"/>
              </a:ext>
            </a:extLst>
          </p:cNvPr>
          <p:cNvSpPr txBox="1">
            <a:spLocks/>
          </p:cNvSpPr>
          <p:nvPr/>
        </p:nvSpPr>
        <p:spPr>
          <a:xfrm>
            <a:off x="1323363" y="177807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b="1" dirty="0">
                <a:latin typeface="NotoSans-Bold"/>
              </a:rPr>
              <a:t>Progressione del Volume di Mercato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200" dirty="0">
                <a:latin typeface="NotoSans-Regular"/>
              </a:rPr>
              <a:t>Impostiamo una proiezione di crescita del numero di clienti su un periodo di 5 anni, con un incremento progressivo per stabilizzare il ritorno sull’investimento:</a:t>
            </a:r>
          </a:p>
          <a:p>
            <a:r>
              <a:rPr lang="it-IT" sz="2400" b="1" dirty="0">
                <a:latin typeface="NotoSans-Bold"/>
              </a:rPr>
              <a:t>Anno 1</a:t>
            </a:r>
            <a:r>
              <a:rPr lang="it-IT" sz="2400" dirty="0">
                <a:latin typeface="NotoSans-Regular"/>
              </a:rPr>
              <a:t>: </a:t>
            </a:r>
            <a:r>
              <a:rPr lang="it-IT" sz="2200" dirty="0">
                <a:latin typeface="NotoSans-Regular"/>
              </a:rPr>
              <a:t>Target di </a:t>
            </a:r>
            <a:r>
              <a:rPr lang="it-IT" sz="2200" b="1" dirty="0">
                <a:latin typeface="NotoSans-Bold"/>
              </a:rPr>
              <a:t>30 clienti</a:t>
            </a:r>
            <a:r>
              <a:rPr lang="it-IT" sz="2200" dirty="0">
                <a:latin typeface="NotoSans-Regular"/>
              </a:rPr>
              <a:t>, per iniziare la penetrazione nel mercato e validare il prodotto.</a:t>
            </a:r>
          </a:p>
          <a:p>
            <a:r>
              <a:rPr lang="it-IT" sz="2400" b="1" dirty="0">
                <a:latin typeface="NotoSans-Bold"/>
              </a:rPr>
              <a:t>Anno 2</a:t>
            </a:r>
            <a:r>
              <a:rPr lang="it-IT" sz="2400" dirty="0">
                <a:latin typeface="NotoSans-Regular"/>
              </a:rPr>
              <a:t>: </a:t>
            </a:r>
            <a:r>
              <a:rPr lang="it-IT" sz="2200" dirty="0">
                <a:latin typeface="NotoSans-Regular"/>
              </a:rPr>
              <a:t>Crescita a </a:t>
            </a:r>
            <a:r>
              <a:rPr lang="it-IT" sz="2200" b="1" dirty="0">
                <a:latin typeface="NotoSans-Bold"/>
              </a:rPr>
              <a:t>60 clienti </a:t>
            </a:r>
            <a:r>
              <a:rPr lang="it-IT" sz="2200" dirty="0">
                <a:latin typeface="NotoSans-Regular"/>
              </a:rPr>
              <a:t>grazie a marketing mirato e promozioni su contratti annuali.</a:t>
            </a:r>
          </a:p>
          <a:p>
            <a:r>
              <a:rPr lang="it-IT" sz="2400" b="1" dirty="0">
                <a:latin typeface="NotoSans-Bold"/>
              </a:rPr>
              <a:t>Anno 3</a:t>
            </a:r>
            <a:r>
              <a:rPr lang="it-IT" sz="2400" dirty="0">
                <a:latin typeface="NotoSans-Regular"/>
              </a:rPr>
              <a:t>: </a:t>
            </a:r>
            <a:r>
              <a:rPr lang="it-IT" sz="2200" dirty="0">
                <a:latin typeface="NotoSans-Regular"/>
              </a:rPr>
              <a:t>Aumento a </a:t>
            </a:r>
            <a:r>
              <a:rPr lang="it-IT" sz="2200" b="1" dirty="0">
                <a:latin typeface="NotoSans-Bold"/>
              </a:rPr>
              <a:t>100 clienti </a:t>
            </a:r>
            <a:r>
              <a:rPr lang="it-IT" sz="2200" dirty="0">
                <a:latin typeface="NotoSans-Regular"/>
              </a:rPr>
              <a:t>consolidando il prodotto e ampliando le funzionalità di IA.</a:t>
            </a:r>
          </a:p>
          <a:p>
            <a:r>
              <a:rPr lang="it-IT" sz="2400" b="1" dirty="0">
                <a:latin typeface="NotoSans-Bold"/>
              </a:rPr>
              <a:t>Anno 4</a:t>
            </a:r>
            <a:r>
              <a:rPr lang="it-IT" sz="2400" dirty="0">
                <a:latin typeface="NotoSans-Regular"/>
              </a:rPr>
              <a:t>: </a:t>
            </a:r>
            <a:r>
              <a:rPr lang="it-IT" sz="2200" dirty="0">
                <a:latin typeface="NotoSans-Regular"/>
              </a:rPr>
              <a:t>Target di </a:t>
            </a:r>
            <a:r>
              <a:rPr lang="it-IT" sz="2200" b="1" dirty="0">
                <a:latin typeface="NotoSans-Bold"/>
              </a:rPr>
              <a:t>130 clienti </a:t>
            </a:r>
            <a:r>
              <a:rPr lang="it-IT" sz="2200" dirty="0">
                <a:latin typeface="NotoSans-Regular"/>
              </a:rPr>
              <a:t>con un focus su mercati più grandi.</a:t>
            </a:r>
          </a:p>
          <a:p>
            <a:r>
              <a:rPr lang="it-IT" sz="2400" b="1" dirty="0">
                <a:latin typeface="NotoSans-Bold"/>
              </a:rPr>
              <a:t>Anno 5</a:t>
            </a:r>
            <a:r>
              <a:rPr lang="it-IT" sz="2400" dirty="0">
                <a:latin typeface="NotoSans-Regular"/>
              </a:rPr>
              <a:t>: </a:t>
            </a:r>
            <a:r>
              <a:rPr lang="it-IT" sz="2200" dirty="0">
                <a:latin typeface="NotoSans-Regular"/>
              </a:rPr>
              <a:t>Stabilizzazione a </a:t>
            </a:r>
            <a:r>
              <a:rPr lang="it-IT" sz="2200" b="1" dirty="0">
                <a:latin typeface="NotoSans-Bold"/>
              </a:rPr>
              <a:t>160 clienti</a:t>
            </a:r>
            <a:r>
              <a:rPr lang="it-IT" sz="2200" dirty="0">
                <a:latin typeface="NotoSans-Regular"/>
              </a:rPr>
              <a:t>, consentendo il break-even.</a:t>
            </a:r>
            <a:endParaRPr lang="it-IT" sz="2200" dirty="0"/>
          </a:p>
        </p:txBody>
      </p:sp>
      <p:sp>
        <p:nvSpPr>
          <p:cNvPr id="16" name="Segnaposto contenuto 2">
            <a:extLst>
              <a:ext uri="{FF2B5EF4-FFF2-40B4-BE49-F238E27FC236}">
                <a16:creationId xmlns:a16="http://schemas.microsoft.com/office/drawing/2014/main" id="{084A6FAA-095C-49DF-0058-9F118C56B511}"/>
              </a:ext>
            </a:extLst>
          </p:cNvPr>
          <p:cNvSpPr txBox="1">
            <a:spLocks/>
          </p:cNvSpPr>
          <p:nvPr/>
        </p:nvSpPr>
        <p:spPr>
          <a:xfrm>
            <a:off x="1307652" y="1778077"/>
            <a:ext cx="10515600" cy="233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b="1" dirty="0">
                <a:latin typeface="NotoSans-Regular"/>
              </a:rPr>
              <a:t>Calcolo delle Entrate Attese:                                                                             </a:t>
            </a:r>
            <a:r>
              <a:rPr lang="it-IT" sz="2400" dirty="0">
                <a:latin typeface="NotoSans-Regular"/>
              </a:rPr>
              <a:t>Con la distribuzione dei piani e la progressione dei clienti:</a:t>
            </a:r>
          </a:p>
          <a:p>
            <a:r>
              <a:rPr lang="it-IT" sz="2400" b="1" dirty="0">
                <a:solidFill>
                  <a:srgbClr val="FF0000"/>
                </a:solidFill>
                <a:latin typeface="NotoSans-Regular"/>
              </a:rPr>
              <a:t>Entrate Anno 1</a:t>
            </a:r>
            <a:r>
              <a:rPr lang="it-IT" sz="2400" dirty="0">
                <a:solidFill>
                  <a:srgbClr val="FF0000"/>
                </a:solidFill>
                <a:latin typeface="NotoSans-Regular"/>
              </a:rPr>
              <a:t>: </a:t>
            </a:r>
            <a:r>
              <a:rPr lang="it-IT" sz="2200" dirty="0">
                <a:latin typeface="NotoSans-Regular"/>
              </a:rPr>
              <a:t>30 clienti x tariffa media ponderata di </a:t>
            </a:r>
            <a:r>
              <a:rPr lang="it-IT" sz="2200" b="1" dirty="0">
                <a:latin typeface="NotoSans-Regular"/>
              </a:rPr>
              <a:t>$31,2 </a:t>
            </a:r>
            <a:r>
              <a:rPr lang="it-IT" sz="2200" dirty="0">
                <a:latin typeface="NotoSans-Regular"/>
              </a:rPr>
              <a:t>= $11.232</a:t>
            </a:r>
          </a:p>
          <a:p>
            <a:r>
              <a:rPr lang="it-IT" sz="2400" b="1" dirty="0">
                <a:solidFill>
                  <a:srgbClr val="FF0000"/>
                </a:solidFill>
                <a:latin typeface="NotoSans-Regular"/>
              </a:rPr>
              <a:t>Entrate Anno 5</a:t>
            </a:r>
            <a:r>
              <a:rPr lang="it-IT" sz="2400" dirty="0">
                <a:solidFill>
                  <a:srgbClr val="FF0000"/>
                </a:solidFill>
                <a:latin typeface="NotoSans-Regular"/>
              </a:rPr>
              <a:t>: </a:t>
            </a:r>
            <a:r>
              <a:rPr lang="it-IT" sz="2200" dirty="0">
                <a:latin typeface="NotoSans-Regular"/>
              </a:rPr>
              <a:t>160 clienti x $31,2 = $59.520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it-IT" sz="2200" dirty="0"/>
          </a:p>
        </p:txBody>
      </p:sp>
      <p:sp>
        <p:nvSpPr>
          <p:cNvPr id="17" name="Segnaposto contenuto 2">
            <a:extLst>
              <a:ext uri="{FF2B5EF4-FFF2-40B4-BE49-F238E27FC236}">
                <a16:creationId xmlns:a16="http://schemas.microsoft.com/office/drawing/2014/main" id="{D36A4D55-57BB-A942-E153-6DA4BB79D239}"/>
              </a:ext>
            </a:extLst>
          </p:cNvPr>
          <p:cNvSpPr txBox="1">
            <a:spLocks/>
          </p:cNvSpPr>
          <p:nvPr/>
        </p:nvSpPr>
        <p:spPr>
          <a:xfrm>
            <a:off x="1323363" y="3786521"/>
            <a:ext cx="10515600" cy="233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b="1" i="0" u="none" strike="noStrike" baseline="0" dirty="0">
                <a:latin typeface="NotoSans-Bold"/>
              </a:rPr>
              <a:t>Break-Even in EUR                                                                                          </a:t>
            </a:r>
            <a:r>
              <a:rPr lang="it-IT" sz="2200" b="0" i="0" u="none" strike="noStrike" baseline="0" dirty="0">
                <a:latin typeface="NotoSans-Regular"/>
              </a:rPr>
              <a:t>Con una conversione a </a:t>
            </a:r>
            <a:r>
              <a:rPr lang="it-IT" sz="2200" b="1" i="0" u="none" strike="noStrike" baseline="0" dirty="0">
                <a:latin typeface="NotoSans-Bold"/>
              </a:rPr>
              <a:t>0,92 EUR per USD</a:t>
            </a:r>
            <a:r>
              <a:rPr lang="it-IT" sz="2200" b="0" i="0" u="none" strike="noStrike" baseline="0" dirty="0">
                <a:latin typeface="NotoSans-Regular"/>
              </a:rPr>
              <a:t>, il totale annuo necessario per il break-even (€36.240) </a:t>
            </a:r>
            <a:r>
              <a:rPr lang="it-IT" sz="2200" b="0" i="0" u="none" strike="noStrike" baseline="0" dirty="0">
                <a:solidFill>
                  <a:srgbClr val="FF0000"/>
                </a:solidFill>
                <a:latin typeface="NotoSans-Regular"/>
              </a:rPr>
              <a:t>è raggiunto e superato al </a:t>
            </a:r>
            <a:r>
              <a:rPr lang="it-IT" sz="2200" b="1" i="0" u="none" strike="noStrike" baseline="0" dirty="0">
                <a:solidFill>
                  <a:srgbClr val="FF0000"/>
                </a:solidFill>
                <a:latin typeface="NotoSans-Bold"/>
              </a:rPr>
              <a:t>quinto anno</a:t>
            </a:r>
            <a:r>
              <a:rPr lang="it-IT" sz="2200" b="0" i="0" u="none" strike="noStrike" baseline="0" dirty="0">
                <a:latin typeface="NotoSans-Regular"/>
              </a:rPr>
              <a:t>, con un ritorno cumulato in grado di coprire i costi iniziali di sviluppo stimati a €181.200.</a:t>
            </a:r>
            <a:endParaRPr lang="it-IT" sz="2200" b="1" dirty="0">
              <a:latin typeface="NotoSans-Bold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BFEF0A9-ABE8-06E3-3BD3-5C5D9B8F8B10}"/>
              </a:ext>
            </a:extLst>
          </p:cNvPr>
          <p:cNvSpPr txBox="1"/>
          <p:nvPr/>
        </p:nvSpPr>
        <p:spPr>
          <a:xfrm>
            <a:off x="1640785" y="1483731"/>
            <a:ext cx="9141336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i="0" u="none" strike="noStrike" baseline="0" dirty="0">
                <a:latin typeface="NotoSans-Regular"/>
              </a:rPr>
              <a:t>Vorrei farti alcune precisazioni. </a:t>
            </a:r>
            <a:br>
              <a:rPr lang="it-IT" sz="2000" b="0" i="0" u="none" strike="noStrike" baseline="0" dirty="0">
                <a:latin typeface="NotoSans-Regular"/>
              </a:rPr>
            </a:br>
            <a:r>
              <a:rPr lang="it-IT" sz="2000" b="1" i="0" u="none" strike="noStrike" baseline="0" dirty="0">
                <a:latin typeface="NotoSans-Regular"/>
              </a:rPr>
              <a:t>Vorrei modificare l'ipotesi della distribuzione equa </a:t>
            </a:r>
            <a:r>
              <a:rPr lang="it-IT" sz="1800" b="0" i="0" u="none" strike="noStrike" baseline="0" dirty="0">
                <a:latin typeface="NotoSans-Regular"/>
              </a:rPr>
              <a:t>e supporre invece una distribuzione che veda una maggioranza di clienti sul piano professionale, seguita dal piano base e infine dal</a:t>
            </a:r>
            <a:r>
              <a:rPr lang="it-IT" sz="1800" b="0" i="0" u="none" strike="noStrike" dirty="0">
                <a:latin typeface="NotoSans-Regular"/>
              </a:rPr>
              <a:t> </a:t>
            </a:r>
            <a:r>
              <a:rPr lang="it-IT" sz="1800" b="0" i="0" u="none" strike="noStrike" baseline="0" dirty="0">
                <a:latin typeface="NotoSans-Regular"/>
              </a:rPr>
              <a:t>premium. </a:t>
            </a:r>
          </a:p>
          <a:p>
            <a:pPr algn="ctr"/>
            <a:r>
              <a:rPr lang="it-IT" sz="1800" b="0" i="0" u="none" strike="noStrike" baseline="0" dirty="0">
                <a:latin typeface="NotoSans-Regular"/>
              </a:rPr>
              <a:t>Inoltre ti chiedo di proseguire con il calcolo in dollari per dare</a:t>
            </a:r>
          </a:p>
          <a:p>
            <a:pPr algn="ctr"/>
            <a:r>
              <a:rPr lang="it-IT" sz="1800" b="0" i="0" u="none" strike="noStrike" baseline="0" dirty="0">
                <a:latin typeface="NotoSans-Regular"/>
              </a:rPr>
              <a:t>continuità alle prime stime effettuate, per poi effettuare la conversione in euro prima del calcolo del break </a:t>
            </a:r>
            <a:r>
              <a:rPr lang="it-IT" sz="1800" b="0" i="0" u="none" strike="noStrike" baseline="0" dirty="0" err="1">
                <a:latin typeface="NotoSans-Regular"/>
              </a:rPr>
              <a:t>even</a:t>
            </a:r>
            <a:r>
              <a:rPr lang="it-IT" sz="1800" b="0" i="0" u="none" strike="noStrike" baseline="0" dirty="0">
                <a:latin typeface="NotoSans-Regular"/>
              </a:rPr>
              <a:t>, utilizzando un tasso di cambio corrente che ti chiedo di cercare sul web. </a:t>
            </a:r>
          </a:p>
          <a:p>
            <a:pPr algn="ctr"/>
            <a:r>
              <a:rPr lang="it-IT" sz="1800" b="0" i="0" u="none" strike="noStrike" baseline="0" dirty="0">
                <a:latin typeface="NotoSans-Regular"/>
              </a:rPr>
              <a:t>Infine</a:t>
            </a:r>
            <a:r>
              <a:rPr lang="it-IT" dirty="0">
                <a:latin typeface="NotoSans-Regular"/>
              </a:rPr>
              <a:t> </a:t>
            </a:r>
            <a:r>
              <a:rPr lang="it-IT" sz="2000" b="1" i="0" u="none" strike="noStrike" baseline="0" dirty="0">
                <a:latin typeface="NotoSans-Regular"/>
              </a:rPr>
              <a:t>vorrei che rappresentassi in modo più dettagliato la progressione del volume del mercato atteso.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1087182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4" grpId="1"/>
      <p:bldP spid="15" grpId="0"/>
      <p:bldP spid="15" grpId="1"/>
      <p:bldP spid="16" grpId="0"/>
      <p:bldP spid="17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>
            <a:extLst>
              <a:ext uri="{FF2B5EF4-FFF2-40B4-BE49-F238E27FC236}">
                <a16:creationId xmlns:a16="http://schemas.microsoft.com/office/drawing/2014/main" id="{DAFF6304-63BD-460A-E18A-4BCFB1315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18237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200" dirty="0"/>
              <a:t>ANALISI PROIEZIONE FINANZIARIA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484278E-8DF1-308A-8B25-4770A67B9E81}"/>
              </a:ext>
            </a:extLst>
          </p:cNvPr>
          <p:cNvSpPr txBox="1"/>
          <p:nvPr/>
        </p:nvSpPr>
        <p:spPr>
          <a:xfrm>
            <a:off x="1879601" y="773324"/>
            <a:ext cx="8954653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0" i="0" u="none" strike="noStrike" baseline="0" dirty="0">
                <a:latin typeface="NotoSans-Regular"/>
              </a:rPr>
              <a:t>Fantastico! Puoi dettagliare meglio le entrate? Vorrei in particolare che riassumessi in forma</a:t>
            </a:r>
          </a:p>
          <a:p>
            <a:pPr algn="ctr"/>
            <a:r>
              <a:rPr lang="it-IT" sz="1800" b="0" i="0" u="none" strike="noStrike" baseline="0" dirty="0">
                <a:latin typeface="NotoSans-Regular"/>
              </a:rPr>
              <a:t>tabellare, </a:t>
            </a:r>
            <a:r>
              <a:rPr lang="it-IT" sz="2000" b="1" i="0" u="none" strike="noStrike" baseline="0" dirty="0">
                <a:latin typeface="NotoSans-Regular"/>
              </a:rPr>
              <a:t>per ogni anno dall'anno 1 all'anno 5:</a:t>
            </a:r>
          </a:p>
          <a:p>
            <a:pPr algn="ctr"/>
            <a:r>
              <a:rPr lang="it-IT" sz="1800" b="0" i="0" u="none" strike="noStrike" baseline="0" dirty="0">
                <a:latin typeface="NotoSans-Regular"/>
              </a:rPr>
              <a:t>- I clienti acquisiti, ipotizzando di mantenerli di anno in anno;</a:t>
            </a:r>
          </a:p>
          <a:p>
            <a:pPr algn="ctr"/>
            <a:r>
              <a:rPr lang="it-IT" sz="1800" b="0" i="0" u="none" strike="noStrike" baseline="0" dirty="0">
                <a:latin typeface="NotoSans-Regular"/>
              </a:rPr>
              <a:t>- Le entrate cumulate.</a:t>
            </a:r>
            <a:endParaRPr lang="it-IT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55EB75E-F094-1E94-0323-38CEBD76DB3F}"/>
              </a:ext>
            </a:extLst>
          </p:cNvPr>
          <p:cNvSpPr txBox="1"/>
          <p:nvPr/>
        </p:nvSpPr>
        <p:spPr>
          <a:xfrm>
            <a:off x="1750290" y="1842807"/>
            <a:ext cx="85621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Ecco una tabella riassuntiva delle entrate attese per ogni anno, tenendo conto dei clienti acquisiti,</a:t>
            </a:r>
            <a:r>
              <a:rPr lang="it-IT" sz="1800" b="1" i="0" u="none" strike="noStrike" dirty="0">
                <a:solidFill>
                  <a:schemeClr val="accent6"/>
                </a:solidFill>
                <a:latin typeface="NotoSans-Regular"/>
              </a:rPr>
              <a:t> </a:t>
            </a:r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della loro permanenza anno per anno e delle entrate cumulate:</a:t>
            </a:r>
            <a:endParaRPr lang="it-IT" b="1" dirty="0">
              <a:solidFill>
                <a:schemeClr val="accent6"/>
              </a:solidFill>
            </a:endParaRPr>
          </a:p>
        </p:txBody>
      </p:sp>
      <p:graphicFrame>
        <p:nvGraphicFramePr>
          <p:cNvPr id="12" name="Tabella 11">
            <a:extLst>
              <a:ext uri="{FF2B5EF4-FFF2-40B4-BE49-F238E27FC236}">
                <a16:creationId xmlns:a16="http://schemas.microsoft.com/office/drawing/2014/main" id="{F62ADEF6-2FD7-DC45-DE16-7BC0BD13F6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271744"/>
              </p:ext>
            </p:extLst>
          </p:nvPr>
        </p:nvGraphicFramePr>
        <p:xfrm>
          <a:off x="956840" y="1616535"/>
          <a:ext cx="10411692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8383">
                  <a:extLst>
                    <a:ext uri="{9D8B030D-6E8A-4147-A177-3AD203B41FA5}">
                      <a16:colId xmlns:a16="http://schemas.microsoft.com/office/drawing/2014/main" val="759685896"/>
                    </a:ext>
                  </a:extLst>
                </a:gridCol>
                <a:gridCol w="2650836">
                  <a:extLst>
                    <a:ext uri="{9D8B030D-6E8A-4147-A177-3AD203B41FA5}">
                      <a16:colId xmlns:a16="http://schemas.microsoft.com/office/drawing/2014/main" val="2040157412"/>
                    </a:ext>
                  </a:extLst>
                </a:gridCol>
                <a:gridCol w="2013527">
                  <a:extLst>
                    <a:ext uri="{9D8B030D-6E8A-4147-A177-3AD203B41FA5}">
                      <a16:colId xmlns:a16="http://schemas.microsoft.com/office/drawing/2014/main" val="609743226"/>
                    </a:ext>
                  </a:extLst>
                </a:gridCol>
                <a:gridCol w="2466110">
                  <a:extLst>
                    <a:ext uri="{9D8B030D-6E8A-4147-A177-3AD203B41FA5}">
                      <a16:colId xmlns:a16="http://schemas.microsoft.com/office/drawing/2014/main" val="133738700"/>
                    </a:ext>
                  </a:extLst>
                </a:gridCol>
                <a:gridCol w="2142836">
                  <a:extLst>
                    <a:ext uri="{9D8B030D-6E8A-4147-A177-3AD203B41FA5}">
                      <a16:colId xmlns:a16="http://schemas.microsoft.com/office/drawing/2014/main" val="57867732"/>
                    </a:ext>
                  </a:extLst>
                </a:gridCol>
              </a:tblGrid>
              <a:tr h="277706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ANNO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CLIENTI ACQUISITI NELL’ANNO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CLIENTI TOTALI (CUMULATI)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ENTRATE ANNUE ($)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ENTRATE CUMULATE ($)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837881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$11.232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$11.232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02634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$22.464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$33.696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711620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$37.440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$71.136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39256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$48.672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$119.808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36731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30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160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$59.520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$179.328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1648210"/>
                  </a:ext>
                </a:extLst>
              </a:tr>
            </a:tbl>
          </a:graphicData>
        </a:graphic>
      </p:graphicFrame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7A6F486-6250-208D-C460-DB44E8AF18A2}"/>
              </a:ext>
            </a:extLst>
          </p:cNvPr>
          <p:cNvSpPr txBox="1"/>
          <p:nvPr/>
        </p:nvSpPr>
        <p:spPr>
          <a:xfrm>
            <a:off x="838199" y="4191276"/>
            <a:ext cx="8737600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400" b="1" i="0" u="none" strike="noStrike" baseline="0" dirty="0">
                <a:solidFill>
                  <a:schemeClr val="accent6"/>
                </a:solidFill>
                <a:latin typeface="NotoSans-Bold"/>
              </a:rPr>
              <a:t>Dettagli delle Entrate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000" b="1" i="0" u="none" strike="noStrike" baseline="0" dirty="0">
                <a:solidFill>
                  <a:schemeClr val="accent6"/>
                </a:solidFill>
                <a:latin typeface="NotoSans-Bold"/>
              </a:rPr>
              <a:t>Anno 1</a:t>
            </a:r>
            <a:r>
              <a:rPr lang="it-IT" sz="2000" b="0" i="0" u="none" strike="noStrike" baseline="0" dirty="0">
                <a:solidFill>
                  <a:schemeClr val="accent6"/>
                </a:solidFill>
                <a:latin typeface="NotoSans-Regular"/>
              </a:rPr>
              <a:t>: 30 clienti con entrate annuali di $11.232.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000" b="1" i="0" u="none" strike="noStrike" baseline="0" dirty="0">
                <a:solidFill>
                  <a:schemeClr val="accent6"/>
                </a:solidFill>
                <a:latin typeface="NotoSans-Bold"/>
              </a:rPr>
              <a:t>Anno 2</a:t>
            </a:r>
            <a:r>
              <a:rPr lang="it-IT" sz="2000" b="0" i="0" u="none" strike="noStrike" baseline="0" dirty="0">
                <a:solidFill>
                  <a:schemeClr val="accent6"/>
                </a:solidFill>
                <a:latin typeface="NotoSans-Regular"/>
              </a:rPr>
              <a:t>: Raggiunto un totale di 60 clienti, generando $22.464 di entrate.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000" b="1" i="0" u="none" strike="noStrike" baseline="0" dirty="0">
                <a:solidFill>
                  <a:schemeClr val="accent6"/>
                </a:solidFill>
                <a:latin typeface="NotoSans-Bold"/>
              </a:rPr>
              <a:t>Anno 3</a:t>
            </a:r>
            <a:r>
              <a:rPr lang="it-IT" sz="2000" b="0" i="0" u="none" strike="noStrike" baseline="0" dirty="0">
                <a:solidFill>
                  <a:schemeClr val="accent6"/>
                </a:solidFill>
                <a:latin typeface="NotoSans-Regular"/>
              </a:rPr>
              <a:t>: Con 100 clienti totali, le entrate annue salgono a $37.440.</a:t>
            </a:r>
            <a:endParaRPr lang="it-IT" sz="2000" dirty="0">
              <a:solidFill>
                <a:schemeClr val="accent6"/>
              </a:solidFill>
              <a:latin typeface="NotoSans-Regular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000" b="1" i="0" u="none" strike="noStrike" baseline="0" dirty="0">
                <a:solidFill>
                  <a:schemeClr val="accent6"/>
                </a:solidFill>
                <a:latin typeface="NotoSans-Bold"/>
              </a:rPr>
              <a:t>Anno 4</a:t>
            </a:r>
            <a:r>
              <a:rPr lang="it-IT" sz="2000" b="0" i="0" u="none" strike="noStrike" baseline="0" dirty="0">
                <a:solidFill>
                  <a:schemeClr val="accent6"/>
                </a:solidFill>
                <a:latin typeface="NotoSans-Regular"/>
              </a:rPr>
              <a:t>: Il totale di 130 clienti porta le entrate a $48.672.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000" b="1" i="0" u="none" strike="noStrike" baseline="0" dirty="0">
                <a:solidFill>
                  <a:schemeClr val="accent6"/>
                </a:solidFill>
                <a:latin typeface="NotoSans-Bold"/>
              </a:rPr>
              <a:t>Anno 5</a:t>
            </a:r>
            <a:r>
              <a:rPr lang="it-IT" sz="2000" b="0" i="0" u="none" strike="noStrike" baseline="0" dirty="0">
                <a:solidFill>
                  <a:schemeClr val="accent6"/>
                </a:solidFill>
                <a:latin typeface="NotoSans-Regular"/>
              </a:rPr>
              <a:t>: Con 160 clienti, si ottengono $59.520.</a:t>
            </a:r>
            <a:endParaRPr lang="it-IT" sz="2000" dirty="0">
              <a:solidFill>
                <a:schemeClr val="accent6"/>
              </a:solidFill>
              <a:latin typeface="NotoSans-Regular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0F85196-7641-40B1-D5CC-83B795B6E908}"/>
              </a:ext>
            </a:extLst>
          </p:cNvPr>
          <p:cNvSpPr txBox="1"/>
          <p:nvPr/>
        </p:nvSpPr>
        <p:spPr>
          <a:xfrm>
            <a:off x="838199" y="4191276"/>
            <a:ext cx="1078807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400" b="1" i="0" u="none" strike="noStrike" baseline="0" dirty="0">
                <a:solidFill>
                  <a:schemeClr val="accent6"/>
                </a:solidFill>
                <a:latin typeface="NotoSans-Regular"/>
              </a:rPr>
              <a:t>Calcolo delle Entrate Cumulate in EUR</a:t>
            </a:r>
          </a:p>
          <a:p>
            <a:pPr algn="l"/>
            <a:r>
              <a:rPr lang="it-IT" sz="2000" b="0" i="0" u="none" strike="noStrike" baseline="0" dirty="0">
                <a:solidFill>
                  <a:schemeClr val="accent6"/>
                </a:solidFill>
                <a:latin typeface="NotoSans-Regular"/>
              </a:rPr>
              <a:t>Con il tasso di cambio di </a:t>
            </a:r>
            <a:r>
              <a:rPr lang="it-IT" sz="2000" b="1" i="0" u="none" strike="noStrike" baseline="0" dirty="0">
                <a:solidFill>
                  <a:schemeClr val="accent6"/>
                </a:solidFill>
                <a:latin typeface="NotoSans-Regular"/>
              </a:rPr>
              <a:t>0,92 EUR per USD</a:t>
            </a:r>
            <a:r>
              <a:rPr lang="it-IT" sz="2000" b="0" i="0" u="none" strike="noStrike" baseline="0" dirty="0">
                <a:solidFill>
                  <a:schemeClr val="accent6"/>
                </a:solidFill>
                <a:latin typeface="NotoSans-Regular"/>
              </a:rPr>
              <a:t>, il totale al quinto anno in euro sarebbe circa </a:t>
            </a:r>
            <a:r>
              <a:rPr lang="it-IT" sz="2000" b="1" i="0" u="none" strike="noStrike" baseline="0" dirty="0">
                <a:solidFill>
                  <a:srgbClr val="FF0000"/>
                </a:solidFill>
                <a:latin typeface="NotoSans-Regular"/>
              </a:rPr>
              <a:t>€164.980</a:t>
            </a:r>
            <a:r>
              <a:rPr lang="it-IT" sz="2000" b="0" i="0" u="none" strike="noStrike" baseline="0" dirty="0">
                <a:solidFill>
                  <a:schemeClr val="accent6"/>
                </a:solidFill>
                <a:latin typeface="NotoSans-Regular"/>
              </a:rPr>
              <a:t>.</a:t>
            </a:r>
          </a:p>
          <a:p>
            <a:pPr algn="l"/>
            <a:r>
              <a:rPr lang="it-IT" sz="2000" b="0" i="0" u="none" strike="noStrike" baseline="0" dirty="0">
                <a:solidFill>
                  <a:schemeClr val="accent6"/>
                </a:solidFill>
                <a:latin typeface="NotoSans-Regular"/>
              </a:rPr>
              <a:t>Questo permette di coprire i costi di sviluppo iniziali, portando il progetto a break-even e generando</a:t>
            </a:r>
          </a:p>
          <a:p>
            <a:pPr algn="l"/>
            <a:r>
              <a:rPr lang="it-IT" sz="2000" b="0" i="0" u="none" strike="noStrike" baseline="0" dirty="0">
                <a:solidFill>
                  <a:schemeClr val="accent6"/>
                </a:solidFill>
                <a:latin typeface="NotoSans-Regular"/>
              </a:rPr>
              <a:t>un piccolo margine di profitto.</a:t>
            </a:r>
            <a:endParaRPr lang="it-IT" sz="2000" dirty="0">
              <a:solidFill>
                <a:schemeClr val="accent6"/>
              </a:solidFill>
              <a:latin typeface="NotoSans-Regular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C8E2D2A-828F-EC50-D2E4-E048A876E820}"/>
              </a:ext>
            </a:extLst>
          </p:cNvPr>
          <p:cNvSpPr txBox="1"/>
          <p:nvPr/>
        </p:nvSpPr>
        <p:spPr>
          <a:xfrm>
            <a:off x="2041234" y="791887"/>
            <a:ext cx="7980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FF0000"/>
                </a:solidFill>
                <a:latin typeface="NotoSans-Regular"/>
              </a:rPr>
              <a:t>Sembra ci sia stato un errore di calcolo. Infatti si trattava di un budget di € 181.200.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89426BE-B601-F13B-F6DC-E4987B0DF531}"/>
              </a:ext>
            </a:extLst>
          </p:cNvPr>
          <p:cNvSpPr txBox="1"/>
          <p:nvPr/>
        </p:nvSpPr>
        <p:spPr>
          <a:xfrm>
            <a:off x="1714604" y="1039493"/>
            <a:ext cx="8877693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200" b="1" i="0" u="none" strike="noStrike" baseline="0" dirty="0">
                <a:solidFill>
                  <a:srgbClr val="91C2BD"/>
                </a:solidFill>
                <a:latin typeface="NotoSans-Regular"/>
              </a:rPr>
              <a:t>Hai ragione</a:t>
            </a:r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, rivediamo i calcoli per confermare il break-even con un totale di </a:t>
            </a:r>
            <a:r>
              <a:rPr lang="it-IT" sz="1800" b="1" i="0" u="none" strike="noStrike" baseline="0" dirty="0">
                <a:solidFill>
                  <a:schemeClr val="accent6"/>
                </a:solidFill>
                <a:latin typeface="NotoSans-Bold"/>
              </a:rPr>
              <a:t>€181.200 </a:t>
            </a:r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come investimento iniziale.</a:t>
            </a:r>
          </a:p>
          <a:p>
            <a:pPr algn="ctr"/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Ecco la tabella con i dati corretti:</a:t>
            </a:r>
            <a:endParaRPr lang="it-IT" b="1" dirty="0">
              <a:solidFill>
                <a:schemeClr val="accent6"/>
              </a:solidFill>
            </a:endParaRPr>
          </a:p>
        </p:txBody>
      </p:sp>
      <p:graphicFrame>
        <p:nvGraphicFramePr>
          <p:cNvPr id="17" name="Tabella 16">
            <a:extLst>
              <a:ext uri="{FF2B5EF4-FFF2-40B4-BE49-F238E27FC236}">
                <a16:creationId xmlns:a16="http://schemas.microsoft.com/office/drawing/2014/main" id="{C1D7E9D9-D3E3-0D80-B793-DA666E3C6B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1028540"/>
              </p:ext>
            </p:extLst>
          </p:nvPr>
        </p:nvGraphicFramePr>
        <p:xfrm>
          <a:off x="956840" y="1983400"/>
          <a:ext cx="10411693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4081">
                  <a:extLst>
                    <a:ext uri="{9D8B030D-6E8A-4147-A177-3AD203B41FA5}">
                      <a16:colId xmlns:a16="http://schemas.microsoft.com/office/drawing/2014/main" val="759685896"/>
                    </a:ext>
                  </a:extLst>
                </a:gridCol>
                <a:gridCol w="2068463">
                  <a:extLst>
                    <a:ext uri="{9D8B030D-6E8A-4147-A177-3AD203B41FA5}">
                      <a16:colId xmlns:a16="http://schemas.microsoft.com/office/drawing/2014/main" val="2040157412"/>
                    </a:ext>
                  </a:extLst>
                </a:gridCol>
                <a:gridCol w="1799776">
                  <a:extLst>
                    <a:ext uri="{9D8B030D-6E8A-4147-A177-3AD203B41FA5}">
                      <a16:colId xmlns:a16="http://schemas.microsoft.com/office/drawing/2014/main" val="609743226"/>
                    </a:ext>
                  </a:extLst>
                </a:gridCol>
                <a:gridCol w="2045189">
                  <a:extLst>
                    <a:ext uri="{9D8B030D-6E8A-4147-A177-3AD203B41FA5}">
                      <a16:colId xmlns:a16="http://schemas.microsoft.com/office/drawing/2014/main" val="133738700"/>
                    </a:ext>
                  </a:extLst>
                </a:gridCol>
                <a:gridCol w="1777092">
                  <a:extLst>
                    <a:ext uri="{9D8B030D-6E8A-4147-A177-3AD203B41FA5}">
                      <a16:colId xmlns:a16="http://schemas.microsoft.com/office/drawing/2014/main" val="57867732"/>
                    </a:ext>
                  </a:extLst>
                </a:gridCol>
                <a:gridCol w="1777092">
                  <a:extLst>
                    <a:ext uri="{9D8B030D-6E8A-4147-A177-3AD203B41FA5}">
                      <a16:colId xmlns:a16="http://schemas.microsoft.com/office/drawing/2014/main" val="2733519822"/>
                    </a:ext>
                  </a:extLst>
                </a:gridCol>
              </a:tblGrid>
              <a:tr h="277706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ANNO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CLIENTI ACQUISITI NELL’ANNO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CLIENTI TOTALI (CUMULATI)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ENTRATE ANNUE ($)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ENTRATE CUMULATE ($)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ENTRATE CUMULATE (€)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837881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$11.232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$11.232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€10.338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02634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$22.464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$33.696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€31.010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711620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$37.440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$71.136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€65.445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39256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$48.672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$119.808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€110.224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36731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30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160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$59.520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$179.328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€164.980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1648210"/>
                  </a:ext>
                </a:extLst>
              </a:tr>
            </a:tbl>
          </a:graphicData>
        </a:graphic>
      </p:graphicFrame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5A07E605-A881-2BA4-92CB-FE5E732F9CEF}"/>
              </a:ext>
            </a:extLst>
          </p:cNvPr>
          <p:cNvSpPr txBox="1"/>
          <p:nvPr/>
        </p:nvSpPr>
        <p:spPr>
          <a:xfrm>
            <a:off x="895651" y="3360280"/>
            <a:ext cx="10515600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800" b="1" i="0" u="none" strike="noStrike" baseline="0" dirty="0">
                <a:solidFill>
                  <a:schemeClr val="accent6"/>
                </a:solidFill>
                <a:latin typeface="NotoSans-Bold"/>
              </a:rPr>
              <a:t>Analisi di Break-Even</a:t>
            </a:r>
            <a:r>
              <a:rPr lang="it-IT" sz="2800" dirty="0">
                <a:solidFill>
                  <a:schemeClr val="accent6"/>
                </a:solidFill>
                <a:latin typeface="NotoSans-Regular"/>
              </a:rPr>
              <a:t>, </a:t>
            </a:r>
            <a:r>
              <a:rPr lang="it-IT" sz="2400" b="1" i="0" u="none" strike="noStrike" baseline="0" dirty="0">
                <a:solidFill>
                  <a:schemeClr val="accent6"/>
                </a:solidFill>
                <a:latin typeface="NotoSans-Bold"/>
              </a:rPr>
              <a:t>Totale investito</a:t>
            </a:r>
            <a:r>
              <a:rPr lang="it-IT" sz="2400" b="0" i="0" u="none" strike="noStrike" baseline="0" dirty="0">
                <a:solidFill>
                  <a:schemeClr val="accent6"/>
                </a:solidFill>
                <a:latin typeface="NotoSans-Regular"/>
              </a:rPr>
              <a:t>: </a:t>
            </a:r>
            <a:r>
              <a:rPr lang="it-IT" sz="2200" b="0" i="0" u="none" strike="noStrike" baseline="0" dirty="0">
                <a:solidFill>
                  <a:schemeClr val="accent6"/>
                </a:solidFill>
                <a:latin typeface="NotoSans-Regular"/>
              </a:rPr>
              <a:t>€181.200.</a:t>
            </a:r>
          </a:p>
          <a:p>
            <a:pPr algn="l"/>
            <a:r>
              <a:rPr lang="it-IT" sz="2400" b="1" i="0" u="none" strike="noStrike" baseline="0" dirty="0">
                <a:solidFill>
                  <a:schemeClr val="accent6"/>
                </a:solidFill>
                <a:latin typeface="NotoSans-Bold"/>
              </a:rPr>
              <a:t>Entrate cumulate al 5° anno</a:t>
            </a:r>
            <a:r>
              <a:rPr lang="it-IT" sz="1800" b="0" i="0" u="none" strike="noStrike" baseline="0" dirty="0">
                <a:solidFill>
                  <a:schemeClr val="accent6"/>
                </a:solidFill>
                <a:latin typeface="NotoSans-Regular"/>
              </a:rPr>
              <a:t>: </a:t>
            </a:r>
            <a:r>
              <a:rPr lang="it-IT" sz="2200" b="0" i="0" u="none" strike="noStrike" baseline="0" dirty="0">
                <a:solidFill>
                  <a:schemeClr val="accent6"/>
                </a:solidFill>
                <a:latin typeface="NotoSans-Regular"/>
              </a:rPr>
              <a:t>€164.980</a:t>
            </a:r>
            <a:r>
              <a:rPr lang="it-IT" b="0" i="0" u="none" strike="noStrike" baseline="0" dirty="0">
                <a:solidFill>
                  <a:schemeClr val="accent6"/>
                </a:solidFill>
                <a:latin typeface="NotoSans-Regular"/>
              </a:rPr>
              <a:t>, che si avvicinano alla soglia del break-even. Tuttavia, il</a:t>
            </a:r>
          </a:p>
          <a:p>
            <a:pPr algn="l"/>
            <a:r>
              <a:rPr lang="it-IT" b="0" i="0" u="none" strike="noStrike" baseline="0" dirty="0">
                <a:solidFill>
                  <a:schemeClr val="accent6"/>
                </a:solidFill>
                <a:latin typeface="NotoSans-Regular"/>
              </a:rPr>
              <a:t>progetto risulta ancora leggermente sotto il totale investito.</a:t>
            </a:r>
          </a:p>
          <a:p>
            <a:pPr algn="l"/>
            <a:r>
              <a:rPr lang="it-IT" sz="2200" b="1" i="0" u="none" strike="noStrike" baseline="0" dirty="0">
                <a:solidFill>
                  <a:srgbClr val="91C2BD"/>
                </a:solidFill>
                <a:latin typeface="NotoSans-Regular"/>
              </a:rPr>
              <a:t>Se desideri raggiungere il break-even esatto, potremmo:</a:t>
            </a:r>
          </a:p>
          <a:p>
            <a:pPr algn="l"/>
            <a:r>
              <a:rPr lang="it-IT" b="0" i="0" u="none" strike="noStrike" baseline="0" dirty="0">
                <a:solidFill>
                  <a:schemeClr val="accent6"/>
                </a:solidFill>
                <a:latin typeface="NotoSans-Regular"/>
              </a:rPr>
              <a:t>Aumentare di circa 10 clienti aggiuntivi nel quinto anno (arrivando a circa 170).</a:t>
            </a:r>
          </a:p>
          <a:p>
            <a:pPr algn="l"/>
            <a:r>
              <a:rPr lang="it-IT" b="0" i="0" u="none" strike="noStrike" baseline="0" dirty="0">
                <a:solidFill>
                  <a:schemeClr val="accent6"/>
                </a:solidFill>
                <a:latin typeface="NotoSans-Regular"/>
              </a:rPr>
              <a:t>Valutare un leggero incremento dei prezzi o una maggiore acquisizione di clienti nei primi anni</a:t>
            </a:r>
          </a:p>
          <a:p>
            <a:pPr algn="l"/>
            <a:r>
              <a:rPr lang="it-IT" b="0" i="0" u="none" strike="noStrike" baseline="0" dirty="0">
                <a:solidFill>
                  <a:schemeClr val="accent6"/>
                </a:solidFill>
                <a:latin typeface="NotoSans-Regular"/>
              </a:rPr>
              <a:t>per anticipare il break-even.</a:t>
            </a:r>
          </a:p>
          <a:p>
            <a:pPr algn="l"/>
            <a:r>
              <a:rPr lang="it-IT" b="1" i="0" u="none" strike="noStrike" baseline="0" dirty="0">
                <a:solidFill>
                  <a:schemeClr val="accent6"/>
                </a:solidFill>
                <a:latin typeface="NotoSans-Regular"/>
              </a:rPr>
              <a:t>Questo aggiornamento offre un quadro più preciso per prendere decisioni strategiche sulla crescita</a:t>
            </a:r>
          </a:p>
          <a:p>
            <a:pPr algn="l"/>
            <a:r>
              <a:rPr lang="it-IT" b="1" i="0" u="none" strike="noStrike" baseline="0" dirty="0">
                <a:solidFill>
                  <a:schemeClr val="accent6"/>
                </a:solidFill>
                <a:latin typeface="NotoSans-Regular"/>
              </a:rPr>
              <a:t>del cliente o sull'ottimizzazione dei prezzi.</a:t>
            </a:r>
            <a:endParaRPr lang="it-IT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85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7 L -1.45833E-6 -0.15555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7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1.25E-6 -0.18796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1" grpId="1"/>
      <p:bldP spid="11" grpId="2"/>
      <p:bldP spid="13" grpId="0"/>
      <p:bldP spid="13" grpId="1"/>
      <p:bldP spid="14" grpId="0"/>
      <p:bldP spid="14" grpId="1"/>
      <p:bldP spid="15" grpId="0"/>
      <p:bldP spid="16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ella 14">
            <a:extLst>
              <a:ext uri="{FF2B5EF4-FFF2-40B4-BE49-F238E27FC236}">
                <a16:creationId xmlns:a16="http://schemas.microsoft.com/office/drawing/2014/main" id="{52C07478-9E39-E6AC-A298-32603D402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04093"/>
              </p:ext>
            </p:extLst>
          </p:nvPr>
        </p:nvGraphicFramePr>
        <p:xfrm>
          <a:off x="991753" y="1077440"/>
          <a:ext cx="10411693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4081">
                  <a:extLst>
                    <a:ext uri="{9D8B030D-6E8A-4147-A177-3AD203B41FA5}">
                      <a16:colId xmlns:a16="http://schemas.microsoft.com/office/drawing/2014/main" val="759685896"/>
                    </a:ext>
                  </a:extLst>
                </a:gridCol>
                <a:gridCol w="2068463">
                  <a:extLst>
                    <a:ext uri="{9D8B030D-6E8A-4147-A177-3AD203B41FA5}">
                      <a16:colId xmlns:a16="http://schemas.microsoft.com/office/drawing/2014/main" val="2040157412"/>
                    </a:ext>
                  </a:extLst>
                </a:gridCol>
                <a:gridCol w="1799776">
                  <a:extLst>
                    <a:ext uri="{9D8B030D-6E8A-4147-A177-3AD203B41FA5}">
                      <a16:colId xmlns:a16="http://schemas.microsoft.com/office/drawing/2014/main" val="609743226"/>
                    </a:ext>
                  </a:extLst>
                </a:gridCol>
                <a:gridCol w="2045189">
                  <a:extLst>
                    <a:ext uri="{9D8B030D-6E8A-4147-A177-3AD203B41FA5}">
                      <a16:colId xmlns:a16="http://schemas.microsoft.com/office/drawing/2014/main" val="133738700"/>
                    </a:ext>
                  </a:extLst>
                </a:gridCol>
                <a:gridCol w="1777092">
                  <a:extLst>
                    <a:ext uri="{9D8B030D-6E8A-4147-A177-3AD203B41FA5}">
                      <a16:colId xmlns:a16="http://schemas.microsoft.com/office/drawing/2014/main" val="57867732"/>
                    </a:ext>
                  </a:extLst>
                </a:gridCol>
                <a:gridCol w="1777092">
                  <a:extLst>
                    <a:ext uri="{9D8B030D-6E8A-4147-A177-3AD203B41FA5}">
                      <a16:colId xmlns:a16="http://schemas.microsoft.com/office/drawing/2014/main" val="2733519822"/>
                    </a:ext>
                  </a:extLst>
                </a:gridCol>
              </a:tblGrid>
              <a:tr h="277706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ANNO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CLIENTI ACQUISITI NELL’ANNO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CLIENTI TOTALI (CUMULATI)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ENTRATE ANNUE ($)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ENTRATE CUMULATE ($)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ENTRATE CUMULATE (€)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837881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$18.720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$18.720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€17.222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02634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$33.696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$52.416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€48.223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711620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$44.928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$97.344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€89.557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39256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$56.160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$153.504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€141.224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36731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30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180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$67.392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$220.896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€203.224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1648210"/>
                  </a:ext>
                </a:extLst>
              </a:tr>
            </a:tbl>
          </a:graphicData>
        </a:graphic>
      </p:graphicFrame>
      <p:sp>
        <p:nvSpPr>
          <p:cNvPr id="16" name="Titolo 1">
            <a:extLst>
              <a:ext uri="{FF2B5EF4-FFF2-40B4-BE49-F238E27FC236}">
                <a16:creationId xmlns:a16="http://schemas.microsoft.com/office/drawing/2014/main" id="{18C736D8-26B9-6644-A63A-FA02AC50C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18237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200" dirty="0"/>
              <a:t>SECONDA REVISIONE TARGET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B207E271-107A-64C9-8C12-6B3B49465CFF}"/>
              </a:ext>
            </a:extLst>
          </p:cNvPr>
          <p:cNvSpPr txBox="1"/>
          <p:nvPr/>
        </p:nvSpPr>
        <p:spPr>
          <a:xfrm>
            <a:off x="3006435" y="670533"/>
            <a:ext cx="6382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0" i="0" u="none" strike="noStrike" baseline="0" dirty="0">
                <a:latin typeface="NotoSans-Regular"/>
              </a:rPr>
              <a:t>Vorrei ipotizzare un target leggermente maggiore sull'acquisizione di clienti al lancio</a:t>
            </a:r>
            <a:endParaRPr lang="it-IT" dirty="0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2A7497C-E184-4AB7-EF79-209E20B4E15F}"/>
              </a:ext>
            </a:extLst>
          </p:cNvPr>
          <p:cNvSpPr txBox="1"/>
          <p:nvPr/>
        </p:nvSpPr>
        <p:spPr>
          <a:xfrm>
            <a:off x="1025234" y="1316864"/>
            <a:ext cx="1014152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i="0" u="none" strike="noStrike" baseline="0" dirty="0">
                <a:solidFill>
                  <a:schemeClr val="accent6"/>
                </a:solidFill>
                <a:latin typeface="NotoSans-Regular"/>
              </a:rPr>
              <a:t>Se puntiamo ad una crescita più accelerata, possiamo ipotizzare un target più alto di acquisizione clienti</a:t>
            </a:r>
          </a:p>
          <a:p>
            <a:pPr algn="ctr"/>
            <a:r>
              <a:rPr lang="it-IT" b="1" i="0" u="none" strike="noStrike" baseline="0" dirty="0">
                <a:solidFill>
                  <a:schemeClr val="accent6"/>
                </a:solidFill>
                <a:latin typeface="NotoSans-Regular"/>
              </a:rPr>
              <a:t>già dal lancio e una curva di crescita rivista per raggiungere il break-even anticipato. </a:t>
            </a:r>
          </a:p>
          <a:p>
            <a:pPr algn="ctr"/>
            <a:r>
              <a:rPr lang="it-IT" b="1" i="0" u="none" strike="noStrike" baseline="0" dirty="0">
                <a:solidFill>
                  <a:schemeClr val="accent6"/>
                </a:solidFill>
                <a:latin typeface="NotoSans-Regular"/>
              </a:rPr>
              <a:t>Ecco una nuova proposta, aumentando il numero di clienti nel primo anno e successivamente.</a:t>
            </a:r>
            <a:endParaRPr lang="it-IT" b="1" dirty="0">
              <a:solidFill>
                <a:schemeClr val="accent6"/>
              </a:solidFill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6D04E4B4-ABFF-5B6F-A80F-C541CA66E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800" y="3582936"/>
            <a:ext cx="10515600" cy="20998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>
                <a:latin typeface="NotoSans-Regular"/>
              </a:rPr>
              <a:t>Con questa proiezione:</a:t>
            </a:r>
          </a:p>
          <a:p>
            <a:r>
              <a:rPr lang="it-IT" sz="2000" b="1" dirty="0">
                <a:latin typeface="NotoSans-Regular"/>
              </a:rPr>
              <a:t>Anno 1</a:t>
            </a:r>
            <a:r>
              <a:rPr lang="it-IT" sz="2000" dirty="0">
                <a:latin typeface="NotoSans-Regular"/>
              </a:rPr>
              <a:t>: Partenza con 50 clienti per un totale di </a:t>
            </a:r>
            <a:r>
              <a:rPr lang="it-IT" sz="2000" b="1" dirty="0">
                <a:latin typeface="NotoSans-Regular"/>
              </a:rPr>
              <a:t>€17.222</a:t>
            </a:r>
            <a:r>
              <a:rPr lang="it-IT" sz="2000" dirty="0">
                <a:latin typeface="NotoSans-Regular"/>
              </a:rPr>
              <a:t>.</a:t>
            </a:r>
          </a:p>
          <a:p>
            <a:r>
              <a:rPr lang="it-IT" sz="2000" b="1" dirty="0">
                <a:latin typeface="NotoSans-Regular"/>
              </a:rPr>
              <a:t>Anno 3</a:t>
            </a:r>
            <a:r>
              <a:rPr lang="it-IT" sz="2000" dirty="0">
                <a:latin typeface="NotoSans-Regular"/>
              </a:rPr>
              <a:t>: Si raggiunge un totale di 120 clienti con entrate cumulate di </a:t>
            </a:r>
            <a:r>
              <a:rPr lang="it-IT" sz="2000" b="1" dirty="0">
                <a:latin typeface="NotoSans-Regular"/>
              </a:rPr>
              <a:t>€89.557</a:t>
            </a:r>
            <a:r>
              <a:rPr lang="it-IT" sz="2000" dirty="0">
                <a:latin typeface="NotoSans-Regular"/>
              </a:rPr>
              <a:t>.</a:t>
            </a:r>
          </a:p>
          <a:p>
            <a:r>
              <a:rPr lang="it-IT" sz="2000" b="1" dirty="0">
                <a:latin typeface="NotoSans-Regular"/>
              </a:rPr>
              <a:t>Anno 5</a:t>
            </a:r>
            <a:r>
              <a:rPr lang="it-IT" sz="2000" dirty="0">
                <a:latin typeface="NotoSans-Regular"/>
              </a:rPr>
              <a:t>: Al termine del quinto anno, si supera il budget di €181.200, raggiungendo </a:t>
            </a:r>
            <a:r>
              <a:rPr lang="it-IT" sz="2000" b="1" dirty="0">
                <a:latin typeface="NotoSans-Regular"/>
              </a:rPr>
              <a:t>€203.224</a:t>
            </a:r>
            <a:r>
              <a:rPr lang="it-IT" sz="2000" dirty="0">
                <a:latin typeface="NotoSans-Regular"/>
              </a:rPr>
              <a:t>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EC48C8-E342-07E4-420C-ECDDC1342F84}"/>
              </a:ext>
            </a:extLst>
          </p:cNvPr>
          <p:cNvSpPr txBox="1">
            <a:spLocks/>
          </p:cNvSpPr>
          <p:nvPr/>
        </p:nvSpPr>
        <p:spPr>
          <a:xfrm>
            <a:off x="651161" y="5186043"/>
            <a:ext cx="10515600" cy="842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it-IT" sz="1800" b="1" dirty="0">
                <a:latin typeface="NotoSans-Regular"/>
              </a:rPr>
              <a:t>Con un target di acquisizione più ambizioso al lancio e una crescita costante, questo scenario consente di superare il break-even entro il quinto anno.                                                                                                                  Fammi sapere se questo target rispecchia le tue aspettative o se preferisci ulteriori aggiustamenti!</a:t>
            </a:r>
            <a:endParaRPr lang="it-IT" sz="2200" b="1" dirty="0">
              <a:latin typeface="NotoSans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20411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0 -0.18125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074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0" grpId="0"/>
      <p:bldP spid="20" grpId="1"/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FE26189-B680-84EA-5123-C476D96E5FC3}"/>
              </a:ext>
            </a:extLst>
          </p:cNvPr>
          <p:cNvSpPr txBox="1"/>
          <p:nvPr/>
        </p:nvSpPr>
        <p:spPr>
          <a:xfrm>
            <a:off x="1143000" y="42254"/>
            <a:ext cx="103082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FASE 2</a:t>
            </a:r>
          </a:p>
          <a:p>
            <a:pPr algn="ctr"/>
            <a:r>
              <a:rPr lang="it-IT" sz="5000" b="1" dirty="0"/>
              <a:t>BRAINSTORMING CON LE PERSONE</a:t>
            </a:r>
          </a:p>
        </p:txBody>
      </p:sp>
      <p:pic>
        <p:nvPicPr>
          <p:cNvPr id="2" name="TEST con AUDIO">
            <a:hlinkClick r:id="" action="ppaction://media"/>
            <a:extLst>
              <a:ext uri="{FF2B5EF4-FFF2-40B4-BE49-F238E27FC236}">
                <a16:creationId xmlns:a16="http://schemas.microsoft.com/office/drawing/2014/main" id="{307CA300-895B-DD18-B5CE-D7E7AC33E9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86584" y="1631141"/>
            <a:ext cx="7767106" cy="4368997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191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08841-4780-CDB5-AF7D-DEADB684C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95719F1-0740-8E80-6C7B-6340D5867E01}"/>
              </a:ext>
            </a:extLst>
          </p:cNvPr>
          <p:cNvSpPr txBox="1"/>
          <p:nvPr/>
        </p:nvSpPr>
        <p:spPr>
          <a:xfrm>
            <a:off x="1607689" y="874455"/>
            <a:ext cx="94629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FASE 2</a:t>
            </a:r>
          </a:p>
          <a:p>
            <a:pPr algn="ctr"/>
            <a:r>
              <a:rPr lang="it-IT" sz="5000" b="1" dirty="0"/>
              <a:t>BRAINSTORMING CON </a:t>
            </a:r>
          </a:p>
          <a:p>
            <a:pPr algn="ctr"/>
            <a:r>
              <a:rPr lang="it-IT" sz="5000" b="1" dirty="0" err="1"/>
              <a:t>Tactiq</a:t>
            </a:r>
            <a:endParaRPr lang="it-IT" sz="5000" b="1" dirty="0"/>
          </a:p>
        </p:txBody>
      </p:sp>
      <p:pic>
        <p:nvPicPr>
          <p:cNvPr id="7" name="Immagine 6" descr="Immagine che contiene Elementi grafici, Carattere, grafica, cerchio">
            <a:extLst>
              <a:ext uri="{FF2B5EF4-FFF2-40B4-BE49-F238E27FC236}">
                <a16:creationId xmlns:a16="http://schemas.microsoft.com/office/drawing/2014/main" id="{2972521B-9E3E-EB4E-980C-C8A05238F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468" y="3557412"/>
            <a:ext cx="2647391" cy="264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491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E978230B-43E4-A84A-4AC6-AC84FC152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18237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200" dirty="0"/>
              <a:t>FUNZIONI PRINCIPALI</a:t>
            </a:r>
          </a:p>
        </p:txBody>
      </p:sp>
      <p:pic>
        <p:nvPicPr>
          <p:cNvPr id="21" name="Immagine 20" descr="Immagine che contiene testo, schermata, Carattere, numero">
            <a:extLst>
              <a:ext uri="{FF2B5EF4-FFF2-40B4-BE49-F238E27FC236}">
                <a16:creationId xmlns:a16="http://schemas.microsoft.com/office/drawing/2014/main" id="{B8AC06D0-D5FB-C2C0-8314-FCD445329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167" y="1119863"/>
            <a:ext cx="7820540" cy="4273413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Ellips 8">
            <a:extLst>
              <a:ext uri="{FF2B5EF4-FFF2-40B4-BE49-F238E27FC236}">
                <a16:creationId xmlns:a16="http://schemas.microsoft.com/office/drawing/2014/main" id="{69878DB7-71E1-4ABD-AC11-9762A2B63C3D}"/>
              </a:ext>
            </a:extLst>
          </p:cNvPr>
          <p:cNvSpPr/>
          <p:nvPr/>
        </p:nvSpPr>
        <p:spPr>
          <a:xfrm>
            <a:off x="2633126" y="1482670"/>
            <a:ext cx="3608311" cy="572250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a-DK">
              <a:solidFill>
                <a:srgbClr val="E71224"/>
              </a:solidFill>
            </a:endParaRPr>
          </a:p>
        </p:txBody>
      </p:sp>
      <p:sp>
        <p:nvSpPr>
          <p:cNvPr id="25" name="Ellips 8">
            <a:extLst>
              <a:ext uri="{FF2B5EF4-FFF2-40B4-BE49-F238E27FC236}">
                <a16:creationId xmlns:a16="http://schemas.microsoft.com/office/drawing/2014/main" id="{6CBFEAD5-9179-641F-B4EC-65FD68C3B16D}"/>
              </a:ext>
            </a:extLst>
          </p:cNvPr>
          <p:cNvSpPr/>
          <p:nvPr/>
        </p:nvSpPr>
        <p:spPr>
          <a:xfrm>
            <a:off x="2424473" y="2865723"/>
            <a:ext cx="1485053" cy="572250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a-DK">
              <a:solidFill>
                <a:srgbClr val="E71224"/>
              </a:solidFill>
            </a:endParaRPr>
          </a:p>
        </p:txBody>
      </p:sp>
      <p:sp>
        <p:nvSpPr>
          <p:cNvPr id="26" name="Ellips 8">
            <a:extLst>
              <a:ext uri="{FF2B5EF4-FFF2-40B4-BE49-F238E27FC236}">
                <a16:creationId xmlns:a16="http://schemas.microsoft.com/office/drawing/2014/main" id="{57863A98-1F28-2FC3-AA38-BD2175033097}"/>
              </a:ext>
            </a:extLst>
          </p:cNvPr>
          <p:cNvSpPr/>
          <p:nvPr/>
        </p:nvSpPr>
        <p:spPr>
          <a:xfrm>
            <a:off x="2424472" y="3357156"/>
            <a:ext cx="2427446" cy="572250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a-DK">
              <a:solidFill>
                <a:srgbClr val="E712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42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5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70782EEB-AF7A-AD7B-516F-EE3312269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18237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200" dirty="0"/>
              <a:t>ALTRE FUNZIONALITÀ</a:t>
            </a:r>
          </a:p>
        </p:txBody>
      </p:sp>
      <p:pic>
        <p:nvPicPr>
          <p:cNvPr id="13" name="Immagine 12" descr="Immagine che contiene testo, schermata, Carattere, linea&#10;&#10;Descrizione generata automaticamente">
            <a:extLst>
              <a:ext uri="{FF2B5EF4-FFF2-40B4-BE49-F238E27FC236}">
                <a16:creationId xmlns:a16="http://schemas.microsoft.com/office/drawing/2014/main" id="{F09172A9-353A-056A-E6F7-C41383C32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09" y="1010561"/>
            <a:ext cx="3417866" cy="754445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Immagine 22" descr="Immagine che contiene testo, schermata, Carattere, logo&#10;&#10;Descrizione generata automaticamente">
            <a:extLst>
              <a:ext uri="{FF2B5EF4-FFF2-40B4-BE49-F238E27FC236}">
                <a16:creationId xmlns:a16="http://schemas.microsoft.com/office/drawing/2014/main" id="{56184519-9D3A-0069-0270-F4272615C8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677"/>
          <a:stretch/>
        </p:blipFill>
        <p:spPr>
          <a:xfrm>
            <a:off x="2342609" y="1942277"/>
            <a:ext cx="3398815" cy="563929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Immagine 24" descr="Immagine che contiene testo, Carattere, schermata, bianco&#10;&#10;Descrizione generata automaticamente">
            <a:extLst>
              <a:ext uri="{FF2B5EF4-FFF2-40B4-BE49-F238E27FC236}">
                <a16:creationId xmlns:a16="http://schemas.microsoft.com/office/drawing/2014/main" id="{2357D346-0BD7-33F4-7D5A-AB5E0DE00D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09" y="2678966"/>
            <a:ext cx="3375953" cy="516413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Immagine 26" descr="Immagine che contiene testo, Carattere, schermata, bianco&#10;&#10;Descrizione generata automaticamente">
            <a:extLst>
              <a:ext uri="{FF2B5EF4-FFF2-40B4-BE49-F238E27FC236}">
                <a16:creationId xmlns:a16="http://schemas.microsoft.com/office/drawing/2014/main" id="{AE323EC2-3A0F-123B-363E-A1874D08CE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09" y="3429000"/>
            <a:ext cx="3398815" cy="533446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Immagine 28" descr="Immagine che contiene testo, schermata, Carattere, bianco&#10;&#10;Descrizione generata automaticamente">
            <a:extLst>
              <a:ext uri="{FF2B5EF4-FFF2-40B4-BE49-F238E27FC236}">
                <a16:creationId xmlns:a16="http://schemas.microsoft.com/office/drawing/2014/main" id="{C2DE3FED-CC2E-AA7A-24A7-76F609C34D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747" y="4139717"/>
            <a:ext cx="3398815" cy="541067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" name="Immagine 30" descr="Immagine che contiene testo, schermata, Carattere, linea&#10;&#10;Descrizione generata automaticamente">
            <a:extLst>
              <a:ext uri="{FF2B5EF4-FFF2-40B4-BE49-F238E27FC236}">
                <a16:creationId xmlns:a16="http://schemas.microsoft.com/office/drawing/2014/main" id="{C0D00BC0-FD34-25D4-101C-5F64F537C2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177" y="4914405"/>
            <a:ext cx="3421677" cy="990686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" name="Immagine 33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B7F7A181-D66B-3E7F-DC27-F90EA36BCA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8" r="2354"/>
          <a:stretch/>
        </p:blipFill>
        <p:spPr>
          <a:xfrm>
            <a:off x="7091265" y="2040225"/>
            <a:ext cx="3398815" cy="2370025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325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E77A47F6-9BC4-A855-2B95-0312F1BD2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18237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200" dirty="0"/>
              <a:t>RIASSUNTO BREVE AUTO-GENERATO</a:t>
            </a:r>
          </a:p>
        </p:txBody>
      </p:sp>
      <p:pic>
        <p:nvPicPr>
          <p:cNvPr id="8" name="Immagine 7" descr="Immagine che contiene testo, Carattere, schermata, documento&#10;&#10;Descrizione generata automaticamente">
            <a:extLst>
              <a:ext uri="{FF2B5EF4-FFF2-40B4-BE49-F238E27FC236}">
                <a16:creationId xmlns:a16="http://schemas.microsoft.com/office/drawing/2014/main" id="{03E2315B-883D-0CED-C630-F373D02E5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00" y="2602031"/>
            <a:ext cx="10004457" cy="2171510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magine 9" descr="Immagine che contiene Carattere, testo, bianco, tipografia&#10;&#10;Descrizione generata automaticamente">
            <a:extLst>
              <a:ext uri="{FF2B5EF4-FFF2-40B4-BE49-F238E27FC236}">
                <a16:creationId xmlns:a16="http://schemas.microsoft.com/office/drawing/2014/main" id="{4EE444CF-F76A-A03F-60DB-40132347CC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00" y="1499052"/>
            <a:ext cx="3516871" cy="584272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9628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B21444A-2208-F368-18C7-6AAFF2E897EA}"/>
              </a:ext>
            </a:extLst>
          </p:cNvPr>
          <p:cNvSpPr txBox="1"/>
          <p:nvPr/>
        </p:nvSpPr>
        <p:spPr>
          <a:xfrm>
            <a:off x="1233890" y="1541968"/>
            <a:ext cx="1019556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PROTAGONISTI DEL PROGETTO</a:t>
            </a:r>
          </a:p>
        </p:txBody>
      </p:sp>
      <p:sp>
        <p:nvSpPr>
          <p:cNvPr id="5" name="Segnaposto contenuto 3">
            <a:extLst>
              <a:ext uri="{FF2B5EF4-FFF2-40B4-BE49-F238E27FC236}">
                <a16:creationId xmlns:a16="http://schemas.microsoft.com/office/drawing/2014/main" id="{70270014-D85D-6E4C-2B2D-8035326C4035}"/>
              </a:ext>
            </a:extLst>
          </p:cNvPr>
          <p:cNvSpPr txBox="1">
            <a:spLocks/>
          </p:cNvSpPr>
          <p:nvPr/>
        </p:nvSpPr>
        <p:spPr>
          <a:xfrm>
            <a:off x="3599626" y="2968895"/>
            <a:ext cx="5464089" cy="184460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it-IT" sz="3600" b="1" dirty="0">
                <a:latin typeface="NotoSans-Regular"/>
              </a:rPr>
              <a:t>IT PROJECT MANAGER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it-IT" sz="3600" b="1" dirty="0">
                <a:latin typeface="NotoSans-Regular"/>
              </a:rPr>
              <a:t>SENIOR DEVELOPER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it-IT" sz="3600" b="1" dirty="0">
                <a:latin typeface="NotoSans-Regular"/>
              </a:rPr>
              <a:t>MARKETING STRATEGIST</a:t>
            </a:r>
          </a:p>
        </p:txBody>
      </p:sp>
    </p:spTree>
    <p:extLst>
      <p:ext uri="{BB962C8B-B14F-4D97-AF65-F5344CB8AC3E}">
        <p14:creationId xmlns:p14="http://schemas.microsoft.com/office/powerpoint/2010/main" val="28145873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CC3165FD-E4AC-C233-A6F8-DE2D9AAC1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18237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200" dirty="0"/>
              <a:t>RIEPILOGO DETTAGLIATO DELLA RIUNIONE</a:t>
            </a:r>
          </a:p>
        </p:txBody>
      </p:sp>
      <p:pic>
        <p:nvPicPr>
          <p:cNvPr id="6" name="Immagine 5" descr="Immagine che contiene testo, schermata, Carattere, numero">
            <a:extLst>
              <a:ext uri="{FF2B5EF4-FFF2-40B4-BE49-F238E27FC236}">
                <a16:creationId xmlns:a16="http://schemas.microsoft.com/office/drawing/2014/main" id="{C0406623-37AA-FE03-46C1-F3F1B30CF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478" y="1344749"/>
            <a:ext cx="7171041" cy="4168501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magine 11" descr="Immagine che contiene testo, schermata, Carattere, numero">
            <a:extLst>
              <a:ext uri="{FF2B5EF4-FFF2-40B4-BE49-F238E27FC236}">
                <a16:creationId xmlns:a16="http://schemas.microsoft.com/office/drawing/2014/main" id="{3E22FEAB-FCD7-4034-311C-19F9388C2E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478" y="1374168"/>
            <a:ext cx="7090721" cy="4109661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magine 13" descr="Immagine che contiene testo, schermata, Carattere">
            <a:extLst>
              <a:ext uri="{FF2B5EF4-FFF2-40B4-BE49-F238E27FC236}">
                <a16:creationId xmlns:a16="http://schemas.microsoft.com/office/drawing/2014/main" id="{B554BD84-53DD-D246-4FBA-1907397358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478" y="1352368"/>
            <a:ext cx="7171040" cy="4153260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3527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A688A-11A7-6CA5-5DBF-A35B7E6E2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27EB9F3-E988-779A-F2D1-F0B8FBB41285}"/>
              </a:ext>
            </a:extLst>
          </p:cNvPr>
          <p:cNvSpPr txBox="1"/>
          <p:nvPr/>
        </p:nvSpPr>
        <p:spPr>
          <a:xfrm>
            <a:off x="1607689" y="874455"/>
            <a:ext cx="94629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FASE 3</a:t>
            </a:r>
          </a:p>
          <a:p>
            <a:pPr algn="ctr"/>
            <a:r>
              <a:rPr lang="it-IT" sz="5000" b="1" dirty="0"/>
              <a:t>PRESENTAZIONE CON </a:t>
            </a:r>
          </a:p>
          <a:p>
            <a:pPr algn="ctr"/>
            <a:r>
              <a:rPr lang="it-IT" sz="5000" b="1" dirty="0" err="1"/>
              <a:t>Canva</a:t>
            </a:r>
            <a:endParaRPr lang="it-IT" sz="5000" b="1" dirty="0"/>
          </a:p>
        </p:txBody>
      </p:sp>
      <p:pic>
        <p:nvPicPr>
          <p:cNvPr id="1028" name="Picture 4" descr="Canva Logo: Tạo Ấn Tượng Thương Hiệu Dễ Dàng và Miễn Phí">
            <a:extLst>
              <a:ext uri="{FF2B5EF4-FFF2-40B4-BE49-F238E27FC236}">
                <a16:creationId xmlns:a16="http://schemas.microsoft.com/office/drawing/2014/main" id="{28CEB3AA-50E7-0F03-F0E2-62587ED89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613" y="3429000"/>
            <a:ext cx="2166682" cy="216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7994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oftware, schermata, Icona del computer">
            <a:extLst>
              <a:ext uri="{FF2B5EF4-FFF2-40B4-BE49-F238E27FC236}">
                <a16:creationId xmlns:a16="http://schemas.microsoft.com/office/drawing/2014/main" id="{0703A96E-A6BB-B924-2F8B-8254A2668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310" y="1119749"/>
            <a:ext cx="9756394" cy="4618502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Ellips 8">
            <a:extLst>
              <a:ext uri="{FF2B5EF4-FFF2-40B4-BE49-F238E27FC236}">
                <a16:creationId xmlns:a16="http://schemas.microsoft.com/office/drawing/2014/main" id="{15420359-17E9-8773-A647-378CBC813110}"/>
              </a:ext>
            </a:extLst>
          </p:cNvPr>
          <p:cNvSpPr/>
          <p:nvPr/>
        </p:nvSpPr>
        <p:spPr>
          <a:xfrm>
            <a:off x="3876201" y="3855537"/>
            <a:ext cx="1497077" cy="348818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a-DK">
              <a:solidFill>
                <a:srgbClr val="E71224"/>
              </a:solidFill>
            </a:endParaRPr>
          </a:p>
        </p:txBody>
      </p:sp>
      <p:cxnSp>
        <p:nvCxnSpPr>
          <p:cNvPr id="8" name="Connettore curvo 7">
            <a:extLst>
              <a:ext uri="{FF2B5EF4-FFF2-40B4-BE49-F238E27FC236}">
                <a16:creationId xmlns:a16="http://schemas.microsoft.com/office/drawing/2014/main" id="{C4660046-2817-7BCB-B7A9-CE129682244A}"/>
              </a:ext>
            </a:extLst>
          </p:cNvPr>
          <p:cNvCxnSpPr/>
          <p:nvPr/>
        </p:nvCxnSpPr>
        <p:spPr>
          <a:xfrm rot="5400000" flipH="1" flipV="1">
            <a:off x="4949072" y="2856322"/>
            <a:ext cx="1376314" cy="1319752"/>
          </a:xfrm>
          <a:prstGeom prst="curvedConnector3">
            <a:avLst>
              <a:gd name="adj1" fmla="val -28082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Ellips 8">
            <a:extLst>
              <a:ext uri="{FF2B5EF4-FFF2-40B4-BE49-F238E27FC236}">
                <a16:creationId xmlns:a16="http://schemas.microsoft.com/office/drawing/2014/main" id="{48F65F30-197A-0AC8-56D6-851FDB623F5A}"/>
              </a:ext>
            </a:extLst>
          </p:cNvPr>
          <p:cNvSpPr/>
          <p:nvPr/>
        </p:nvSpPr>
        <p:spPr>
          <a:xfrm>
            <a:off x="6196766" y="2565636"/>
            <a:ext cx="1497077" cy="348818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a-DK">
              <a:solidFill>
                <a:srgbClr val="E71224"/>
              </a:solidFill>
            </a:endParaRPr>
          </a:p>
        </p:txBody>
      </p:sp>
      <p:cxnSp>
        <p:nvCxnSpPr>
          <p:cNvPr id="11" name="Connettore curvo 10">
            <a:extLst>
              <a:ext uri="{FF2B5EF4-FFF2-40B4-BE49-F238E27FC236}">
                <a16:creationId xmlns:a16="http://schemas.microsoft.com/office/drawing/2014/main" id="{1E5BA417-5311-6090-DEB6-31C4EE121D93}"/>
              </a:ext>
            </a:extLst>
          </p:cNvPr>
          <p:cNvCxnSpPr>
            <a:cxnSpLocks/>
          </p:cNvCxnSpPr>
          <p:nvPr/>
        </p:nvCxnSpPr>
        <p:spPr>
          <a:xfrm rot="16200000" flipH="1">
            <a:off x="7571805" y="2896109"/>
            <a:ext cx="742128" cy="498053"/>
          </a:xfrm>
          <a:prstGeom prst="curvedConnector3">
            <a:avLst>
              <a:gd name="adj1" fmla="val -81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Ellips 8">
            <a:extLst>
              <a:ext uri="{FF2B5EF4-FFF2-40B4-BE49-F238E27FC236}">
                <a16:creationId xmlns:a16="http://schemas.microsoft.com/office/drawing/2014/main" id="{41C2201F-9826-6590-3E5B-3B3CC0D751B3}"/>
              </a:ext>
            </a:extLst>
          </p:cNvPr>
          <p:cNvSpPr/>
          <p:nvPr/>
        </p:nvSpPr>
        <p:spPr>
          <a:xfrm>
            <a:off x="7777114" y="3481332"/>
            <a:ext cx="498054" cy="224451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a-DK">
              <a:solidFill>
                <a:srgbClr val="E71224"/>
              </a:solidFill>
            </a:endParaRPr>
          </a:p>
        </p:txBody>
      </p:sp>
      <p:pic>
        <p:nvPicPr>
          <p:cNvPr id="22" name="Immagine 21" descr="Immagine che contiene testo, software, Pagina Web, Icona del computer">
            <a:extLst>
              <a:ext uri="{FF2B5EF4-FFF2-40B4-BE49-F238E27FC236}">
                <a16:creationId xmlns:a16="http://schemas.microsoft.com/office/drawing/2014/main" id="{686118E4-E1A0-6328-EB85-2B2E903FA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310" y="1119451"/>
            <a:ext cx="9756394" cy="4618800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Ellips 8">
            <a:extLst>
              <a:ext uri="{FF2B5EF4-FFF2-40B4-BE49-F238E27FC236}">
                <a16:creationId xmlns:a16="http://schemas.microsoft.com/office/drawing/2014/main" id="{0407F527-A707-4B15-4AC0-55A72ED1E290}"/>
              </a:ext>
            </a:extLst>
          </p:cNvPr>
          <p:cNvSpPr/>
          <p:nvPr/>
        </p:nvSpPr>
        <p:spPr>
          <a:xfrm>
            <a:off x="2379124" y="2020452"/>
            <a:ext cx="1497077" cy="424562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a-DK">
              <a:solidFill>
                <a:srgbClr val="E71224"/>
              </a:solidFill>
            </a:endParaRPr>
          </a:p>
        </p:txBody>
      </p:sp>
      <p:pic>
        <p:nvPicPr>
          <p:cNvPr id="24" name="Immagine 23" descr="Immagine che contiene testo, schermata, software, Icona del computer">
            <a:extLst>
              <a:ext uri="{FF2B5EF4-FFF2-40B4-BE49-F238E27FC236}">
                <a16:creationId xmlns:a16="http://schemas.microsoft.com/office/drawing/2014/main" id="{15BB1CD5-C08A-798C-2DA2-BF35F45E39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310" y="1109197"/>
            <a:ext cx="9720000" cy="4629054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" name="Ellips 8">
            <a:extLst>
              <a:ext uri="{FF2B5EF4-FFF2-40B4-BE49-F238E27FC236}">
                <a16:creationId xmlns:a16="http://schemas.microsoft.com/office/drawing/2014/main" id="{788441C8-0718-9909-652E-052A9ED8B3E0}"/>
              </a:ext>
            </a:extLst>
          </p:cNvPr>
          <p:cNvSpPr/>
          <p:nvPr/>
        </p:nvSpPr>
        <p:spPr>
          <a:xfrm>
            <a:off x="7843102" y="1555423"/>
            <a:ext cx="1574275" cy="391487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da-DK">
              <a:solidFill>
                <a:srgbClr val="E71224"/>
              </a:solidFill>
            </a:endParaRPr>
          </a:p>
        </p:txBody>
      </p:sp>
      <p:sp>
        <p:nvSpPr>
          <p:cNvPr id="27" name="Titolo 1">
            <a:extLst>
              <a:ext uri="{FF2B5EF4-FFF2-40B4-BE49-F238E27FC236}">
                <a16:creationId xmlns:a16="http://schemas.microsoft.com/office/drawing/2014/main" id="{E11024A1-EC49-DFE7-C724-3570FD516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18237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200" dirty="0"/>
              <a:t>CREAZIONE PARTENDO DA UN INPUT</a:t>
            </a:r>
          </a:p>
        </p:txBody>
      </p:sp>
    </p:spTree>
    <p:extLst>
      <p:ext uri="{BB962C8B-B14F-4D97-AF65-F5344CB8AC3E}">
        <p14:creationId xmlns:p14="http://schemas.microsoft.com/office/powerpoint/2010/main" val="138645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1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1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6" grpId="2" animBg="1"/>
      <p:bldP spid="10" grpId="1" animBg="1"/>
      <p:bldP spid="10" grpId="2" animBg="1"/>
      <p:bldP spid="18" grpId="0" animBg="1"/>
      <p:bldP spid="18" grpId="1" animBg="1"/>
      <p:bldP spid="23" grpId="1" animBg="1"/>
      <p:bldP spid="23" grpId="2" animBg="1"/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A89235E5-044C-8417-8B72-0E930FF1B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7327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200" dirty="0"/>
              <a:t>RISULTATO </a:t>
            </a:r>
          </a:p>
        </p:txBody>
      </p:sp>
      <p:sp>
        <p:nvSpPr>
          <p:cNvPr id="5" name="AutoShape 2" descr="a stick figure is standing on a white background and looking up at something .">
            <a:extLst>
              <a:ext uri="{FF2B5EF4-FFF2-40B4-BE49-F238E27FC236}">
                <a16:creationId xmlns:a16="http://schemas.microsoft.com/office/drawing/2014/main" id="{A47AFA39-4788-BF53-78E6-73E05E3BC0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667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" name="Immagine 9" descr="Immagine che contiene testo, schermata, Carattere, logo">
            <a:extLst>
              <a:ext uri="{FF2B5EF4-FFF2-40B4-BE49-F238E27FC236}">
                <a16:creationId xmlns:a16="http://schemas.microsoft.com/office/drawing/2014/main" id="{FFA0A8E1-3410-222B-FE3C-F35F36E621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"/>
          <a:stretch/>
        </p:blipFill>
        <p:spPr>
          <a:xfrm>
            <a:off x="1996751" y="979011"/>
            <a:ext cx="8761446" cy="4899977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Segnaposto contenuto 4" descr="Immagine che contiene testo, schermata, Carattere, design">
            <a:extLst>
              <a:ext uri="{FF2B5EF4-FFF2-40B4-BE49-F238E27FC236}">
                <a16:creationId xmlns:a16="http://schemas.microsoft.com/office/drawing/2014/main" id="{88F34ADF-9BDA-5E22-DBB1-33CC534E79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751" y="979388"/>
            <a:ext cx="8746972" cy="4899600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Segnaposto contenuto 4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35CC8E1B-8B98-1BDB-FE43-3CAD7EAB05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751" y="972759"/>
            <a:ext cx="8773200" cy="4905853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Segnaposto contenuto 4" descr="Immagine che contiene testo, schermata, Carattere, design">
            <a:extLst>
              <a:ext uri="{FF2B5EF4-FFF2-40B4-BE49-F238E27FC236}">
                <a16:creationId xmlns:a16="http://schemas.microsoft.com/office/drawing/2014/main" id="{B248AD43-D5CD-51DE-DEA8-AFC82766A7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277" y="985640"/>
            <a:ext cx="8753521" cy="4899600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Segnaposto contenuto 4" descr="Immagine che contiene testo, schermata, Carattere, design">
            <a:extLst>
              <a:ext uri="{FF2B5EF4-FFF2-40B4-BE49-F238E27FC236}">
                <a16:creationId xmlns:a16="http://schemas.microsoft.com/office/drawing/2014/main" id="{E5001834-2772-42F7-33A6-D5F9CAB3C2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213" y="985640"/>
            <a:ext cx="8784000" cy="4926419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Segnaposto contenuto 4" descr="Immagine che contiene testo, schermata, Carattere">
            <a:extLst>
              <a:ext uri="{FF2B5EF4-FFF2-40B4-BE49-F238E27FC236}">
                <a16:creationId xmlns:a16="http://schemas.microsoft.com/office/drawing/2014/main" id="{FC593FA7-EA5D-7B52-E895-F9EA23D2BE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375" y="1019088"/>
            <a:ext cx="8772822" cy="4899600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Segnaposto contenuto 4" descr="Immagine che contiene testo, schermata, Carattere, design">
            <a:extLst>
              <a:ext uri="{FF2B5EF4-FFF2-40B4-BE49-F238E27FC236}">
                <a16:creationId xmlns:a16="http://schemas.microsoft.com/office/drawing/2014/main" id="{759B35D9-AA97-CBB9-2F5A-2A598541C8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621" y="1015774"/>
            <a:ext cx="8752368" cy="4899600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Segnaposto contenuto 4" descr="Immagine che contiene testo, schermata, numero, Carattere">
            <a:extLst>
              <a:ext uri="{FF2B5EF4-FFF2-40B4-BE49-F238E27FC236}">
                <a16:creationId xmlns:a16="http://schemas.microsoft.com/office/drawing/2014/main" id="{6D383F5C-B219-A52E-A5E8-217621AAE5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523" y="995548"/>
            <a:ext cx="8746972" cy="4899600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Segnaposto contenuto 4" descr="Immagine che contiene testo, schermata, Carattere, design">
            <a:extLst>
              <a:ext uri="{FF2B5EF4-FFF2-40B4-BE49-F238E27FC236}">
                <a16:creationId xmlns:a16="http://schemas.microsoft.com/office/drawing/2014/main" id="{953C138F-A7DF-E10F-D1B1-BCB68259A8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351" y="1002034"/>
            <a:ext cx="8784000" cy="4927080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94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5AAEBA31-2A74-D39D-8A54-2A09D6F765C7}"/>
              </a:ext>
            </a:extLst>
          </p:cNvPr>
          <p:cNvSpPr txBox="1"/>
          <p:nvPr/>
        </p:nvSpPr>
        <p:spPr>
          <a:xfrm>
            <a:off x="1847066" y="1010428"/>
            <a:ext cx="89421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b="1" dirty="0"/>
              <a:t>GRAZIE PER L’ATTENZIONE</a:t>
            </a:r>
            <a:endParaRPr lang="it-IT" sz="5000" b="1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BEAED55-E8B5-F3FA-5DB8-E5D6A367BC0C}"/>
              </a:ext>
            </a:extLst>
          </p:cNvPr>
          <p:cNvSpPr txBox="1"/>
          <p:nvPr/>
        </p:nvSpPr>
        <p:spPr>
          <a:xfrm>
            <a:off x="3053770" y="1864414"/>
            <a:ext cx="62488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i="1" dirty="0">
                <a:solidFill>
                  <a:schemeClr val="accent6"/>
                </a:solidFill>
              </a:rPr>
              <a:t>Massimo Fortini, Enrico Trenta – Simatica Group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92A9B0C-EC71-C457-756B-367A3F29BB8E}"/>
              </a:ext>
            </a:extLst>
          </p:cNvPr>
          <p:cNvSpPr txBox="1"/>
          <p:nvPr/>
        </p:nvSpPr>
        <p:spPr>
          <a:xfrm>
            <a:off x="4415285" y="2783875"/>
            <a:ext cx="57345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3C3C3C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</a:rPr>
              <a:t>Simatica s.r.l.</a:t>
            </a:r>
            <a:br>
              <a:rPr lang="it-IT" dirty="0">
                <a:solidFill>
                  <a:srgbClr val="3C3C3C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it-IT" dirty="0">
                <a:solidFill>
                  <a:srgbClr val="3C3C3C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</a:rPr>
              <a:t>RAVENNA / Via Fratelli Lumière, 46/a </a:t>
            </a:r>
            <a:endParaRPr lang="it-IT" sz="2000" dirty="0">
              <a:effectLst/>
              <a:latin typeface="NotoSans-Regular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it-IT" dirty="0">
                <a:solidFill>
                  <a:srgbClr val="3C3C3C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</a:rPr>
              <a:t>FORLI' / Via Giovan Battista Bonucci, 1</a:t>
            </a:r>
            <a:br>
              <a:rPr lang="it-IT" dirty="0">
                <a:solidFill>
                  <a:srgbClr val="3C3C3C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it-IT" dirty="0">
                <a:solidFill>
                  <a:srgbClr val="3C3C3C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</a:rPr>
              <a:t>Tel. +39 0544 501600 - </a:t>
            </a:r>
            <a:r>
              <a:rPr lang="it-IT" u="sng" dirty="0">
                <a:solidFill>
                  <a:srgbClr val="1A61AB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  <a:hlinkClick r:id="rId2"/>
              </a:rPr>
              <a:t>info@simatica.it</a:t>
            </a:r>
            <a:r>
              <a:rPr lang="it-IT" dirty="0">
                <a:solidFill>
                  <a:srgbClr val="3C3C3C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</a:rPr>
              <a:t> - </a:t>
            </a:r>
            <a:r>
              <a:rPr lang="it-IT" u="sng" dirty="0">
                <a:solidFill>
                  <a:srgbClr val="1A61AB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  <a:hlinkClick r:id="rId3"/>
              </a:rPr>
              <a:t>www.simatica.it</a:t>
            </a:r>
            <a:r>
              <a:rPr lang="it-IT" dirty="0">
                <a:solidFill>
                  <a:srgbClr val="3C3C3C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it-IT" dirty="0">
              <a:latin typeface="NotoSans-Regular"/>
            </a:endParaRPr>
          </a:p>
        </p:txBody>
      </p:sp>
      <p:pic>
        <p:nvPicPr>
          <p:cNvPr id="12" name="Immagine 11" descr="Immagine che contiene Elementi grafici, grafica, clipart, simbolo">
            <a:extLst>
              <a:ext uri="{FF2B5EF4-FFF2-40B4-BE49-F238E27FC236}">
                <a16:creationId xmlns:a16="http://schemas.microsoft.com/office/drawing/2014/main" id="{DB8FEB7F-29C6-D776-107F-3A0FCB5DFF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578" y="2645185"/>
            <a:ext cx="1477707" cy="1477707"/>
          </a:xfrm>
          <a:prstGeom prst="rect">
            <a:avLst/>
          </a:prstGeom>
        </p:spPr>
      </p:pic>
      <p:pic>
        <p:nvPicPr>
          <p:cNvPr id="16" name="Immagine 15" descr="Immagine che contiene schermata, modello, Elementi grafici, design">
            <a:extLst>
              <a:ext uri="{FF2B5EF4-FFF2-40B4-BE49-F238E27FC236}">
                <a16:creationId xmlns:a16="http://schemas.microsoft.com/office/drawing/2014/main" id="{A6234CBC-F1BF-47AD-5F89-0B8B1DCA1F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823" y="3960989"/>
            <a:ext cx="2208721" cy="2364200"/>
          </a:xfrm>
          <a:prstGeom prst="rect">
            <a:avLst/>
          </a:prstGeom>
        </p:spPr>
      </p:pic>
      <p:pic>
        <p:nvPicPr>
          <p:cNvPr id="2" name="Picture 4" descr="Canva Logo: Tạo Ấn Tượng Thương Hiệu Dễ Dàng và Miễn Phí">
            <a:extLst>
              <a:ext uri="{FF2B5EF4-FFF2-40B4-BE49-F238E27FC236}">
                <a16:creationId xmlns:a16="http://schemas.microsoft.com/office/drawing/2014/main" id="{7E173D03-ED9C-A0C8-28C5-D47B3B260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066" y="5611813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magine 2" descr="Immagine che contiene Elementi grafici, Carattere, grafica, cerchio">
            <a:extLst>
              <a:ext uri="{FF2B5EF4-FFF2-40B4-BE49-F238E27FC236}">
                <a16:creationId xmlns:a16="http://schemas.microsoft.com/office/drawing/2014/main" id="{3053C793-CC7E-60FB-E99E-29947F8B74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11" y="5612258"/>
            <a:ext cx="791555" cy="791555"/>
          </a:xfrm>
          <a:prstGeom prst="rect">
            <a:avLst/>
          </a:prstGeom>
        </p:spPr>
      </p:pic>
      <p:pic>
        <p:nvPicPr>
          <p:cNvPr id="6" name="Immagine 5" descr="Immagine che contiene nero, oscurità">
            <a:extLst>
              <a:ext uri="{FF2B5EF4-FFF2-40B4-BE49-F238E27FC236}">
                <a16:creationId xmlns:a16="http://schemas.microsoft.com/office/drawing/2014/main" id="{90B6118E-DE4E-5E67-A46E-02EDA93D47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5" t="9100" r="26796" b="9479"/>
          <a:stretch/>
        </p:blipFill>
        <p:spPr>
          <a:xfrm>
            <a:off x="0" y="5690884"/>
            <a:ext cx="659511" cy="63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79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E9AF725-62DE-67B8-D211-4F5031AA60F9}"/>
              </a:ext>
            </a:extLst>
          </p:cNvPr>
          <p:cNvSpPr txBox="1"/>
          <p:nvPr/>
        </p:nvSpPr>
        <p:spPr>
          <a:xfrm>
            <a:off x="1860574" y="874455"/>
            <a:ext cx="89421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FASE 1</a:t>
            </a:r>
          </a:p>
          <a:p>
            <a:pPr algn="ctr"/>
            <a:r>
              <a:rPr lang="it-IT" sz="5000" b="1" dirty="0"/>
              <a:t>BRAINSTORMING CON ChatGPT</a:t>
            </a:r>
          </a:p>
        </p:txBody>
      </p:sp>
      <p:pic>
        <p:nvPicPr>
          <p:cNvPr id="6" name="Immagine 5" descr="Immagine che contiene nero, oscurità">
            <a:extLst>
              <a:ext uri="{FF2B5EF4-FFF2-40B4-BE49-F238E27FC236}">
                <a16:creationId xmlns:a16="http://schemas.microsoft.com/office/drawing/2014/main" id="{4E20F552-D4C4-DEA8-9F7A-2941FFDAF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5" t="9100" r="26796" b="9479"/>
          <a:stretch/>
        </p:blipFill>
        <p:spPr>
          <a:xfrm>
            <a:off x="5035485" y="3490250"/>
            <a:ext cx="2592372" cy="2493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77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16D02A-E8D4-731A-DA9F-3C536A7D3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76" y="2189213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it-IT" sz="2400" dirty="0">
                <a:solidFill>
                  <a:schemeClr val="tx1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it-IT" sz="2000" b="1" dirty="0">
                <a:solidFill>
                  <a:schemeClr val="tx1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</a:rPr>
              <a:t>Ciao</a:t>
            </a:r>
            <a:r>
              <a:rPr lang="it-IT" sz="1800" dirty="0">
                <a:solidFill>
                  <a:schemeClr val="tx1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</a:rPr>
              <a:t>, sono l'IT Project manager dell'azienda in cui lavoro e mi occorre pianificare </a:t>
            </a:r>
            <a:r>
              <a:rPr lang="it-IT" sz="2000" b="1" dirty="0">
                <a:solidFill>
                  <a:schemeClr val="tx1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</a:rPr>
              <a:t>un nuovo progetto </a:t>
            </a:r>
            <a:r>
              <a:rPr lang="it-IT" sz="1800" dirty="0">
                <a:solidFill>
                  <a:schemeClr val="tx1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</a:rPr>
              <a:t>di sviluppo software. Nel concreto, lo sviluppo tratterà l'integrazione di un software di controllo di gestione con elementi di IA. </a:t>
            </a:r>
            <a:r>
              <a:rPr lang="it-IT" sz="2000" b="1" dirty="0">
                <a:solidFill>
                  <a:schemeClr val="tx1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</a:rPr>
              <a:t>Partirò</a:t>
            </a:r>
            <a:r>
              <a:rPr lang="it-IT" sz="1800" dirty="0">
                <a:solidFill>
                  <a:schemeClr val="tx1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</a:rPr>
              <a:t> condividendo con te le informazioni sul software di gestione chiamato </a:t>
            </a:r>
            <a:r>
              <a:rPr lang="it-IT" sz="1800" dirty="0" err="1">
                <a:solidFill>
                  <a:schemeClr val="tx1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</a:rPr>
              <a:t>Si.Project</a:t>
            </a:r>
            <a:r>
              <a:rPr lang="it-IT" sz="1800" dirty="0">
                <a:solidFill>
                  <a:schemeClr val="tx1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</a:rPr>
              <a:t> per poi chiederti di valutare a quali funzionalità aggiuntive potrebbe portare l'introduzione dell'IA, per poi espandere il progetto in base agli sviluppatori disponibili, tempo, onerosità, vantaggio competitivo e altre informazioni simili. </a:t>
            </a:r>
            <a:r>
              <a:rPr lang="it-IT" sz="2000" b="1" dirty="0">
                <a:solidFill>
                  <a:schemeClr val="tx1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</a:rPr>
              <a:t>Agisci come</a:t>
            </a:r>
            <a:r>
              <a:rPr lang="it-IT" sz="2000" dirty="0">
                <a:solidFill>
                  <a:schemeClr val="tx1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effectLst/>
                <a:latin typeface="NotoSans-Regular"/>
                <a:ea typeface="Aptos" panose="020B0004020202020204" pitchFamily="34" charset="0"/>
                <a:cs typeface="Aptos" panose="020B0004020202020204" pitchFamily="34" charset="0"/>
              </a:rPr>
              <a:t>un IT Project Manager esperto di intelligenza artificiale</a:t>
            </a:r>
          </a:p>
          <a:p>
            <a:pPr algn="ctr"/>
            <a:endParaRPr lang="it-IT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84EBEC1-4834-78D8-F3F5-8ED9706CCE0B}"/>
              </a:ext>
            </a:extLst>
          </p:cNvPr>
          <p:cNvSpPr txBox="1"/>
          <p:nvPr/>
        </p:nvSpPr>
        <p:spPr>
          <a:xfrm>
            <a:off x="3908541" y="312166"/>
            <a:ext cx="437491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200" b="1" dirty="0"/>
              <a:t>PROMPT</a:t>
            </a:r>
            <a:r>
              <a:rPr lang="it-IT" sz="4200" dirty="0"/>
              <a:t> </a:t>
            </a:r>
            <a:r>
              <a:rPr lang="it-IT" sz="4200" b="1" dirty="0"/>
              <a:t>INIZIALE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747D064B-676F-9612-F509-764BCB835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5854"/>
            <a:ext cx="10515600" cy="1453359"/>
          </a:xfrm>
        </p:spPr>
        <p:txBody>
          <a:bodyPr anchor="t">
            <a:noAutofit/>
          </a:bodyPr>
          <a:lstStyle/>
          <a:p>
            <a:pPr algn="ctr"/>
            <a:r>
              <a:rPr lang="it-IT" sz="1800" i="0" u="none" strike="noStrike" baseline="0" dirty="0">
                <a:solidFill>
                  <a:schemeClr val="accent6"/>
                </a:solidFill>
                <a:latin typeface="NotoSans-Regular"/>
              </a:rPr>
              <a:t>Ciao, ottimo! Partiamo da </a:t>
            </a:r>
            <a:r>
              <a:rPr lang="it-IT" sz="1800" i="0" u="none" strike="noStrike" baseline="0" dirty="0" err="1">
                <a:solidFill>
                  <a:schemeClr val="accent6"/>
                </a:solidFill>
                <a:latin typeface="NotoSans-Regular"/>
              </a:rPr>
              <a:t>Si.Project</a:t>
            </a:r>
            <a:r>
              <a:rPr lang="it-IT" sz="1800" i="0" u="none" strike="noStrike" baseline="0" dirty="0">
                <a:solidFill>
                  <a:schemeClr val="accent6"/>
                </a:solidFill>
                <a:latin typeface="NotoSans-Regular"/>
              </a:rPr>
              <a:t>, un software di controllo di gestione: se hai qualche dettaglio</a:t>
            </a:r>
            <a:br>
              <a:rPr lang="it-IT" sz="1800" i="0" u="none" strike="noStrike" baseline="0" dirty="0">
                <a:solidFill>
                  <a:schemeClr val="accent6"/>
                </a:solidFill>
                <a:latin typeface="NotoSans-Regular"/>
              </a:rPr>
            </a:br>
            <a:r>
              <a:rPr lang="it-IT" sz="1800" i="0" u="none" strike="noStrike" baseline="0" dirty="0">
                <a:solidFill>
                  <a:schemeClr val="accent6"/>
                </a:solidFill>
                <a:latin typeface="NotoSans-Regular"/>
              </a:rPr>
              <a:t>specifico su come funziona o quali sono i suoi punti di forza e debolezza, possiamo valutare come</a:t>
            </a:r>
            <a:br>
              <a:rPr lang="it-IT" sz="1800" i="0" u="none" strike="noStrike" baseline="0" dirty="0">
                <a:solidFill>
                  <a:schemeClr val="accent6"/>
                </a:solidFill>
                <a:latin typeface="NotoSans-Regular"/>
              </a:rPr>
            </a:br>
            <a:r>
              <a:rPr lang="it-IT" sz="1800" i="0" u="none" strike="noStrike" baseline="0" dirty="0">
                <a:solidFill>
                  <a:schemeClr val="accent6"/>
                </a:solidFill>
                <a:latin typeface="NotoSans-Regular"/>
              </a:rPr>
              <a:t>arricchirlo con componenti di intelligenza artificiale.</a:t>
            </a:r>
            <a:br>
              <a:rPr lang="it-IT" sz="1800" i="0" u="none" strike="noStrike" baseline="0" dirty="0">
                <a:solidFill>
                  <a:schemeClr val="accent6"/>
                </a:solidFill>
                <a:latin typeface="NotoSans-Regular"/>
              </a:rPr>
            </a:br>
            <a:r>
              <a:rPr lang="it-IT" sz="1800" i="0" u="none" strike="noStrike" baseline="0" dirty="0">
                <a:solidFill>
                  <a:schemeClr val="accent6"/>
                </a:solidFill>
                <a:latin typeface="NotoSans-Regular"/>
              </a:rPr>
              <a:t>Alcune prime </a:t>
            </a:r>
            <a:r>
              <a:rPr lang="it-IT" sz="2200" i="0" u="none" strike="noStrike" baseline="0" dirty="0">
                <a:solidFill>
                  <a:srgbClr val="91C2BD"/>
                </a:solidFill>
                <a:latin typeface="NotoSans-Regular"/>
              </a:rPr>
              <a:t>idee generali </a:t>
            </a:r>
            <a:r>
              <a:rPr lang="it-IT" sz="1800" i="0" u="none" strike="noStrike" baseline="0" dirty="0">
                <a:solidFill>
                  <a:schemeClr val="accent6"/>
                </a:solidFill>
                <a:latin typeface="NotoSans-Regular"/>
              </a:rPr>
              <a:t>su come l’IA potrebbe fare la differenza in un sistema di controllo di</a:t>
            </a:r>
            <a:br>
              <a:rPr lang="it-IT" sz="1800" i="0" u="none" strike="noStrike" baseline="0" dirty="0">
                <a:solidFill>
                  <a:schemeClr val="accent6"/>
                </a:solidFill>
                <a:latin typeface="NotoSans-Regular"/>
              </a:rPr>
            </a:br>
            <a:r>
              <a:rPr lang="it-IT" sz="1800" i="0" u="none" strike="noStrike" baseline="0" dirty="0">
                <a:solidFill>
                  <a:schemeClr val="accent6"/>
                </a:solidFill>
                <a:latin typeface="NotoSans-Regular"/>
              </a:rPr>
              <a:t>gestione sono:</a:t>
            </a:r>
            <a:endParaRPr lang="it-IT" sz="1800" dirty="0">
              <a:solidFill>
                <a:schemeClr val="accent6"/>
              </a:solidFill>
            </a:endParaRP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815460E4-D3FF-87EA-5524-9F653227E549}"/>
              </a:ext>
            </a:extLst>
          </p:cNvPr>
          <p:cNvSpPr txBox="1">
            <a:spLocks/>
          </p:cNvSpPr>
          <p:nvPr/>
        </p:nvSpPr>
        <p:spPr>
          <a:xfrm>
            <a:off x="1103376" y="2115422"/>
            <a:ext cx="10326624" cy="27738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it-IT" sz="2200" b="1" dirty="0">
                <a:latin typeface="NotoSans-Bold"/>
              </a:rPr>
              <a:t>Previsione Finanziaria Avanzata</a:t>
            </a:r>
            <a:r>
              <a:rPr lang="it-IT" sz="1800" dirty="0">
                <a:latin typeface="NotoSans-Regular"/>
              </a:rPr>
              <a:t>: L'IA può analizzare i dati storici per prevedere cash flow, spese, e possibili criticità finanziarie.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200" b="1" dirty="0">
                <a:latin typeface="NotoSans-Bold"/>
              </a:rPr>
              <a:t>Automazione dei Report</a:t>
            </a:r>
            <a:r>
              <a:rPr lang="it-IT" sz="1800" dirty="0">
                <a:latin typeface="NotoSans-Regular"/>
              </a:rPr>
              <a:t>: Un sistema di IA può generare report dinamici e personalizzati, con analisi dettagliate e proiezioni.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200" b="1" dirty="0">
                <a:latin typeface="NotoSans-Bold"/>
              </a:rPr>
              <a:t>Analisi dei Rischi e Anomalie</a:t>
            </a:r>
            <a:r>
              <a:rPr lang="it-IT" sz="1800" dirty="0">
                <a:latin typeface="NotoSans-Regular"/>
              </a:rPr>
              <a:t>: L'IA individua pattern sospetti o valori fuori norma, utile per controllare frodi o errori contabili.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200" b="1" dirty="0">
                <a:latin typeface="NotoSans-Bold"/>
              </a:rPr>
              <a:t>Ottimizzazione delle Risorse</a:t>
            </a:r>
            <a:r>
              <a:rPr lang="it-IT" sz="1800" dirty="0">
                <a:latin typeface="NotoSans-Regular"/>
              </a:rPr>
              <a:t>: Algoritmi di ottimizzazione AI possono supportare la distribuzione di risorse, aumentando l’efficienza.</a:t>
            </a:r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5E4AE12-37D3-708A-1556-238AEA7CF6C5}"/>
              </a:ext>
            </a:extLst>
          </p:cNvPr>
          <p:cNvSpPr txBox="1"/>
          <p:nvPr/>
        </p:nvSpPr>
        <p:spPr>
          <a:xfrm>
            <a:off x="1103376" y="5027197"/>
            <a:ext cx="99852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i="0" u="none" strike="noStrike" baseline="0" dirty="0">
                <a:solidFill>
                  <a:schemeClr val="accent6"/>
                </a:solidFill>
                <a:latin typeface="NotoSans-Regular"/>
              </a:rPr>
              <a:t>Quando hai modo, fammi sapere le funzionalità già attive di </a:t>
            </a:r>
            <a:r>
              <a:rPr lang="it-IT" b="1" i="0" u="none" strike="noStrike" baseline="0" dirty="0" err="1">
                <a:solidFill>
                  <a:schemeClr val="accent6"/>
                </a:solidFill>
                <a:latin typeface="NotoSans-Regular"/>
              </a:rPr>
              <a:t>Si.Project</a:t>
            </a:r>
            <a:r>
              <a:rPr lang="it-IT" b="1" i="0" u="none" strike="noStrike" baseline="0" dirty="0">
                <a:solidFill>
                  <a:schemeClr val="accent6"/>
                </a:solidFill>
                <a:latin typeface="NotoSans-Regular"/>
              </a:rPr>
              <a:t>, o i tuoi </a:t>
            </a:r>
            <a:r>
              <a:rPr lang="it-IT" sz="2200" b="1" i="0" u="none" strike="noStrike" baseline="0" dirty="0">
                <a:solidFill>
                  <a:srgbClr val="91C2BD"/>
                </a:solidFill>
                <a:latin typeface="NotoSans-Regular"/>
              </a:rPr>
              <a:t>obiettivi</a:t>
            </a:r>
            <a:r>
              <a:rPr lang="it-IT" b="1" i="0" u="none" strike="noStrike" baseline="0" dirty="0">
                <a:solidFill>
                  <a:schemeClr val="accent6"/>
                </a:solidFill>
                <a:latin typeface="NotoSans-Regular"/>
              </a:rPr>
              <a:t> per questa</a:t>
            </a:r>
          </a:p>
          <a:p>
            <a:pPr algn="ctr"/>
            <a:r>
              <a:rPr lang="it-IT" b="1" i="0" u="none" strike="noStrike" baseline="0" dirty="0">
                <a:solidFill>
                  <a:schemeClr val="accent6"/>
                </a:solidFill>
                <a:latin typeface="NotoSans-Regular"/>
              </a:rPr>
              <a:t>integrazione!</a:t>
            </a:r>
            <a:endParaRPr lang="it-IT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95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3F0184-42AA-A997-E74C-5E07DC360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200" dirty="0">
                <a:effectLst/>
              </a:rPr>
              <a:t>ANALISI DI PARTENZA</a:t>
            </a:r>
            <a:endParaRPr lang="it-IT" sz="4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3221E2-24B3-8329-945A-968134CFD0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096" y="1250998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200" b="0" i="0" u="none" strike="noStrike" baseline="0" dirty="0">
                <a:solidFill>
                  <a:schemeClr val="tx1"/>
                </a:solidFill>
                <a:latin typeface="NotoSans-Regular"/>
              </a:rPr>
              <a:t>Partirei dandoti un documento che spiega le funzionalità del nostro software e alcuni fogli di calcolo che ti mostrano degli output del programma.</a:t>
            </a:r>
            <a:endParaRPr lang="it-IT" sz="2200" dirty="0">
              <a:solidFill>
                <a:schemeClr val="tx1"/>
              </a:solidFill>
            </a:endParaRPr>
          </a:p>
        </p:txBody>
      </p:sp>
      <p:pic>
        <p:nvPicPr>
          <p:cNvPr id="7" name="Elemento grafico 6" descr="Carta con riempimento a tinta unita">
            <a:extLst>
              <a:ext uri="{FF2B5EF4-FFF2-40B4-BE49-F238E27FC236}">
                <a16:creationId xmlns:a16="http://schemas.microsoft.com/office/drawing/2014/main" id="{32AA8BEB-DC75-8E38-97B3-D87EBFE50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8779" y="1994098"/>
            <a:ext cx="1246239" cy="1246239"/>
          </a:xfrm>
          <a:prstGeom prst="rect">
            <a:avLst/>
          </a:prstGeom>
        </p:spPr>
      </p:pic>
      <p:pic>
        <p:nvPicPr>
          <p:cNvPr id="11" name="Immagine 10" descr="Immagine che contiene Elementi grafici, grafica, clipart, simbolo&#10;&#10;Descrizione generata automaticamente">
            <a:extLst>
              <a:ext uri="{FF2B5EF4-FFF2-40B4-BE49-F238E27FC236}">
                <a16:creationId xmlns:a16="http://schemas.microsoft.com/office/drawing/2014/main" id="{59E8E86B-BC20-D2FE-3BE0-8819DDCBDE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716" y="2464429"/>
            <a:ext cx="560363" cy="56036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8743005-D630-2437-96E5-EC7FA093EED6}"/>
              </a:ext>
            </a:extLst>
          </p:cNvPr>
          <p:cNvSpPr txBox="1"/>
          <p:nvPr/>
        </p:nvSpPr>
        <p:spPr>
          <a:xfrm>
            <a:off x="1274617" y="1163781"/>
            <a:ext cx="9896917" cy="4154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i="0" u="none" strike="noStrike" baseline="0" dirty="0">
                <a:solidFill>
                  <a:schemeClr val="accent6"/>
                </a:solidFill>
                <a:latin typeface="NotoSans-Regular"/>
              </a:rPr>
              <a:t>Ho letto il documento e ho capito le principali funzionalità di </a:t>
            </a:r>
            <a:r>
              <a:rPr lang="it-IT" sz="2000" b="1" i="0" u="none" strike="noStrike" baseline="0" dirty="0" err="1">
                <a:solidFill>
                  <a:schemeClr val="accent6"/>
                </a:solidFill>
                <a:latin typeface="NotoSans-Regular"/>
              </a:rPr>
              <a:t>Si.Project</a:t>
            </a:r>
            <a:r>
              <a:rPr lang="it-IT" sz="2000" b="1" i="0" u="none" strike="noStrike" baseline="0" dirty="0">
                <a:solidFill>
                  <a:schemeClr val="accent6"/>
                </a:solidFill>
                <a:latin typeface="NotoSans-Regular"/>
              </a:rPr>
              <a:t>. </a:t>
            </a:r>
            <a:endParaRPr lang="it-IT" sz="2000" b="1" dirty="0">
              <a:solidFill>
                <a:schemeClr val="accent6"/>
              </a:solidFill>
              <a:latin typeface="NotoSans-Regular"/>
            </a:endParaRPr>
          </a:p>
          <a:p>
            <a:pPr algn="ctr"/>
            <a:r>
              <a:rPr lang="it-IT" sz="2000" b="1" i="0" u="none" strike="noStrike" baseline="0" dirty="0">
                <a:solidFill>
                  <a:schemeClr val="accent6"/>
                </a:solidFill>
                <a:latin typeface="NotoSans-Regular"/>
              </a:rPr>
              <a:t>Si tratta di un software</a:t>
            </a:r>
            <a:r>
              <a:rPr lang="it-IT" sz="2000" b="1" i="0" u="none" strike="noStrike" dirty="0">
                <a:solidFill>
                  <a:schemeClr val="accent6"/>
                </a:solidFill>
                <a:latin typeface="NotoSans-Regular"/>
              </a:rPr>
              <a:t> </a:t>
            </a:r>
            <a:r>
              <a:rPr lang="it-IT" sz="2000" b="1" i="0" u="none" strike="noStrike" baseline="0" dirty="0">
                <a:solidFill>
                  <a:schemeClr val="accent6"/>
                </a:solidFill>
                <a:latin typeface="NotoSans-Regular"/>
              </a:rPr>
              <a:t>completo per la gestione aziendale, che copre aree come:</a:t>
            </a:r>
          </a:p>
          <a:p>
            <a:endParaRPr lang="it-IT" sz="1800" b="0" i="0" u="none" strike="noStrike" baseline="0" dirty="0">
              <a:solidFill>
                <a:schemeClr val="accent6"/>
              </a:solidFill>
              <a:latin typeface="NotoSans-Regular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200" b="1" i="0" u="none" strike="noStrike" baseline="0" dirty="0">
                <a:solidFill>
                  <a:schemeClr val="accent6"/>
                </a:solidFill>
                <a:latin typeface="NotoSans-Bold"/>
              </a:rPr>
              <a:t>CRM e gestione clienti </a:t>
            </a:r>
            <a:r>
              <a:rPr lang="it-IT" sz="1800" b="0" i="0" u="none" strike="noStrike" baseline="0" dirty="0">
                <a:solidFill>
                  <a:schemeClr val="accent6"/>
                </a:solidFill>
                <a:latin typeface="NotoSans-Regular"/>
              </a:rPr>
              <a:t>con anagrafiche e interazione con Dynamics per la creazione di opportunità;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200" b="1" i="0" u="none" strike="noStrike" baseline="0" dirty="0">
                <a:solidFill>
                  <a:schemeClr val="accent6"/>
                </a:solidFill>
                <a:latin typeface="NotoSans-Bold"/>
              </a:rPr>
              <a:t>Controllo di gestione per commessa</a:t>
            </a:r>
            <a:r>
              <a:rPr lang="it-IT" sz="1800" b="0" i="0" u="none" strike="noStrike" baseline="0" dirty="0">
                <a:solidFill>
                  <a:schemeClr val="accent6"/>
                </a:solidFill>
                <a:latin typeface="NotoSans-Regular"/>
              </a:rPr>
              <a:t>, con calcolo dei costi e rendicontazione delle attività;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200" b="1" i="0" u="none" strike="noStrike" baseline="0" dirty="0">
                <a:solidFill>
                  <a:schemeClr val="accent6"/>
                </a:solidFill>
                <a:latin typeface="NotoSans-Bold"/>
              </a:rPr>
              <a:t>Gestione ordini e fatture</a:t>
            </a:r>
            <a:r>
              <a:rPr lang="it-IT" sz="1800" b="0" i="0" u="none" strike="noStrike" baseline="0" dirty="0">
                <a:solidFill>
                  <a:schemeClr val="accent6"/>
                </a:solidFill>
                <a:latin typeface="NotoSans-Regular"/>
              </a:rPr>
              <a:t>, che permette un flusso automatico tra preventivi, ordini e documenti di incasso e pagamento;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200" b="1" i="0" u="none" strike="noStrike" baseline="0" dirty="0">
                <a:solidFill>
                  <a:schemeClr val="accent6"/>
                </a:solidFill>
                <a:latin typeface="NotoSans-Bold"/>
              </a:rPr>
              <a:t>Analisi e reportistica </a:t>
            </a:r>
            <a:r>
              <a:rPr lang="it-IT" sz="1800" b="0" i="0" u="none" strike="noStrike" baseline="0" dirty="0">
                <a:solidFill>
                  <a:schemeClr val="accent6"/>
                </a:solidFill>
                <a:latin typeface="NotoSans-Regular"/>
              </a:rPr>
              <a:t>con tabelle riepilogative e KPI esportabili;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200" b="1" i="0" u="none" strike="noStrike" baseline="0" dirty="0">
                <a:solidFill>
                  <a:schemeClr val="accent6"/>
                </a:solidFill>
                <a:latin typeface="NotoSans-Bold"/>
              </a:rPr>
              <a:t>Multi-utenza </a:t>
            </a:r>
            <a:r>
              <a:rPr lang="it-IT" sz="1800" b="0" i="0" u="none" strike="noStrike" baseline="0" dirty="0">
                <a:solidFill>
                  <a:schemeClr val="accent6"/>
                </a:solidFill>
                <a:latin typeface="NotoSans-Regular"/>
              </a:rPr>
              <a:t>con configurazione di permessi e gestione multi-azienda.</a:t>
            </a:r>
            <a:endParaRPr lang="it-IT" dirty="0">
              <a:solidFill>
                <a:schemeClr val="accent6"/>
              </a:solidFill>
              <a:latin typeface="NotoSans-Regular"/>
            </a:endParaRPr>
          </a:p>
          <a:p>
            <a:endParaRPr lang="it-IT" sz="2000" b="0" i="0" u="none" strike="noStrike" baseline="0" dirty="0">
              <a:solidFill>
                <a:schemeClr val="accent6"/>
              </a:solidFill>
              <a:latin typeface="NotoSans-Regular"/>
            </a:endParaRPr>
          </a:p>
          <a:p>
            <a:pPr algn="ctr"/>
            <a:r>
              <a:rPr lang="it-IT" sz="2000" b="1" i="0" u="none" strike="noStrike" baseline="0" dirty="0">
                <a:solidFill>
                  <a:schemeClr val="accent6"/>
                </a:solidFill>
                <a:latin typeface="NotoSans-Regular"/>
              </a:rPr>
              <a:t>Con queste informazioni, possiamo esplorare le aree in cui l’IA potrebbe dare un contributo. Ecco</a:t>
            </a:r>
            <a:r>
              <a:rPr lang="it-IT" sz="2000" b="1" i="0" u="none" strike="noStrike" dirty="0">
                <a:solidFill>
                  <a:schemeClr val="accent6"/>
                </a:solidFill>
                <a:latin typeface="NotoSans-Regular"/>
              </a:rPr>
              <a:t> </a:t>
            </a:r>
            <a:r>
              <a:rPr lang="it-IT" sz="2000" b="1" i="0" u="none" strike="noStrike" baseline="0" dirty="0">
                <a:solidFill>
                  <a:schemeClr val="accent6"/>
                </a:solidFill>
                <a:latin typeface="NotoSans-Regular"/>
              </a:rPr>
              <a:t>alcuni </a:t>
            </a:r>
            <a:r>
              <a:rPr lang="it-IT" sz="2200" b="1" i="0" u="none" strike="noStrike" baseline="0" dirty="0">
                <a:solidFill>
                  <a:srgbClr val="91C2BD"/>
                </a:solidFill>
                <a:latin typeface="NotoSans-Regular"/>
              </a:rPr>
              <a:t>spunti iniziali </a:t>
            </a:r>
            <a:r>
              <a:rPr lang="it-IT" sz="2000" b="1" i="0" u="none" strike="noStrike" baseline="0" dirty="0">
                <a:solidFill>
                  <a:schemeClr val="accent6"/>
                </a:solidFill>
                <a:latin typeface="NotoSans-Regular"/>
              </a:rPr>
              <a:t>su come potrebbe essere utilizzata</a:t>
            </a:r>
            <a:endParaRPr lang="it-IT" sz="2000" b="1" dirty="0">
              <a:solidFill>
                <a:schemeClr val="accent6"/>
              </a:solidFill>
            </a:endParaRPr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CB70F81E-6D62-8CC2-175D-171A3E3919BE}"/>
              </a:ext>
            </a:extLst>
          </p:cNvPr>
          <p:cNvSpPr txBox="1">
            <a:spLocks/>
          </p:cNvSpPr>
          <p:nvPr/>
        </p:nvSpPr>
        <p:spPr>
          <a:xfrm>
            <a:off x="1274617" y="1413716"/>
            <a:ext cx="10373239" cy="347832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it-IT" sz="2200" b="1" dirty="0">
                <a:latin typeface="NotoSans-Bold"/>
              </a:rPr>
              <a:t>Ottimizzazione e previsione dei costi di commessa</a:t>
            </a:r>
            <a:r>
              <a:rPr lang="it-IT" sz="2200" b="1" dirty="0">
                <a:latin typeface="NotoSans-Regular"/>
              </a:rPr>
              <a:t>: </a:t>
            </a:r>
            <a:r>
              <a:rPr lang="it-IT" sz="1800" dirty="0">
                <a:latin typeface="NotoSans-Regular"/>
              </a:rPr>
              <a:t>Implementare algoritmi di machine learning per prevedere i costi futuri di una commessa sulla base dei dati storici.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200" b="1" dirty="0">
                <a:latin typeface="NotoSans-Bold"/>
              </a:rPr>
              <a:t>Automazione della gestione dei lead</a:t>
            </a:r>
            <a:r>
              <a:rPr lang="it-IT" sz="2200" b="1" dirty="0">
                <a:latin typeface="NotoSans-Regular"/>
              </a:rPr>
              <a:t>: </a:t>
            </a:r>
            <a:r>
              <a:rPr lang="it-IT" sz="1800" dirty="0">
                <a:latin typeface="NotoSans-Regular"/>
              </a:rPr>
              <a:t>Un sistema di IA può assegnare automaticamente punteggi ai lead e priorità, migliorando l'efficacia del team commerciale.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200" b="1" dirty="0">
                <a:latin typeface="NotoSans-Bold"/>
              </a:rPr>
              <a:t>Rilevamento anomalie</a:t>
            </a:r>
            <a:r>
              <a:rPr lang="it-IT" sz="2200" dirty="0">
                <a:latin typeface="NotoSans-Regular"/>
              </a:rPr>
              <a:t>: </a:t>
            </a:r>
            <a:r>
              <a:rPr lang="it-IT" sz="1800" dirty="0">
                <a:latin typeface="NotoSans-Regular"/>
              </a:rPr>
              <a:t>Un algoritmo di IA può monitorare i costi e identificare anomalie o spese sospette, aiutando il team amministrativo a intercettare problemi.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200" b="1" dirty="0">
                <a:latin typeface="NotoSans-Bold"/>
              </a:rPr>
              <a:t>Analisi predittiva su tempi di lavoro e produttività</a:t>
            </a:r>
            <a:r>
              <a:rPr lang="it-IT" sz="1800" dirty="0">
                <a:latin typeface="NotoSans-Regular"/>
              </a:rPr>
              <a:t>: Analizzare i dati di lavoro e fornire stime accurate delle ore necessarie per completare le attività in base alla performance storica.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it-IT" sz="1800" dirty="0">
              <a:latin typeface="NotoSans-Regular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it-IT" sz="1800" b="1" dirty="0">
                <a:latin typeface="NotoSans-Regular"/>
              </a:rPr>
              <a:t>  </a:t>
            </a:r>
            <a:r>
              <a:rPr lang="it-IT" sz="2200" b="1" dirty="0">
                <a:latin typeface="NotoSans-Regular"/>
              </a:rPr>
              <a:t>Vuoi procedere esplorando una di queste idee, oppure hai già un’area su cui concentrarti?</a:t>
            </a:r>
            <a:endParaRPr lang="it-IT" sz="2200" b="1" dirty="0"/>
          </a:p>
        </p:txBody>
      </p:sp>
    </p:spTree>
    <p:extLst>
      <p:ext uri="{BB962C8B-B14F-4D97-AF65-F5344CB8AC3E}">
        <p14:creationId xmlns:p14="http://schemas.microsoft.com/office/powerpoint/2010/main" val="387656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85FE0C-8E3A-925B-44E6-E6718EE19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1017" y="1003732"/>
            <a:ext cx="9572516" cy="56231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sz="1800" b="0" i="0" u="none" strike="noStrike" baseline="0" dirty="0">
                <a:solidFill>
                  <a:schemeClr val="tx1"/>
                </a:solidFill>
                <a:latin typeface="NotoSans-Regular"/>
              </a:rPr>
              <a:t>Analisi e reportistica con tabelle riepilogative e KPI esportabili: puoi darmi più dettagli su come l'IA potrebbe integrarsi con il software per offrire questa nuova funzionalità?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2415A1B-CB11-6CBB-A4C9-8F8A85DAE5DC}"/>
              </a:ext>
            </a:extLst>
          </p:cNvPr>
          <p:cNvSpPr txBox="1"/>
          <p:nvPr/>
        </p:nvSpPr>
        <p:spPr>
          <a:xfrm>
            <a:off x="2272676" y="91075"/>
            <a:ext cx="764664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200" b="1" dirty="0"/>
              <a:t>MODELLI DI SVILUPPO TEORICI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6604E41-8E25-B428-D059-6CF3DC746988}"/>
              </a:ext>
            </a:extLst>
          </p:cNvPr>
          <p:cNvSpPr txBox="1"/>
          <p:nvPr/>
        </p:nvSpPr>
        <p:spPr>
          <a:xfrm>
            <a:off x="1241196" y="1711618"/>
            <a:ext cx="10178592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800" b="1" i="0" u="none" strike="noStrike" baseline="0" dirty="0">
                <a:solidFill>
                  <a:schemeClr val="accent6"/>
                </a:solidFill>
                <a:latin typeface="NotoSans-Bold"/>
              </a:rPr>
              <a:t>1. </a:t>
            </a:r>
            <a:r>
              <a:rPr lang="it-IT" sz="3000" b="1" i="0" u="none" strike="noStrike" baseline="0" dirty="0">
                <a:solidFill>
                  <a:schemeClr val="accent6"/>
                </a:solidFill>
                <a:latin typeface="NotoSans-Bold"/>
              </a:rPr>
              <a:t>Analisi Predittiva KPI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2600" b="1" i="0" u="none" strike="noStrike" baseline="0" dirty="0">
                <a:solidFill>
                  <a:schemeClr val="accent6"/>
                </a:solidFill>
                <a:latin typeface="NotoSans-Bold"/>
              </a:rPr>
              <a:t>Previsioni KPI</a:t>
            </a:r>
            <a:r>
              <a:rPr lang="it-IT" sz="2600" b="0" i="0" u="none" strike="noStrike" baseline="0" dirty="0">
                <a:solidFill>
                  <a:schemeClr val="accent6"/>
                </a:solidFill>
                <a:latin typeface="NotoSans-Regular"/>
              </a:rPr>
              <a:t>: </a:t>
            </a:r>
            <a:r>
              <a:rPr lang="it-IT" sz="2400" b="0" i="0" u="none" strike="noStrike" baseline="0" dirty="0">
                <a:solidFill>
                  <a:schemeClr val="accent6"/>
                </a:solidFill>
                <a:latin typeface="NotoSans-Regular"/>
              </a:rPr>
              <a:t>L’IA potrebbe fornire previsioni sui KPI più rilevanti, ad esempio anticipando i risultati mensili o trimestrali delle commesse, come la redditività o l’efficienza. </a:t>
            </a:r>
            <a:r>
              <a:rPr lang="it-IT" sz="2400" dirty="0">
                <a:solidFill>
                  <a:schemeClr val="accent6"/>
                </a:solidFill>
                <a:latin typeface="NotoSans-Regular"/>
              </a:rPr>
              <a:t>                                                                                                                                  </a:t>
            </a:r>
            <a:r>
              <a:rPr lang="it-IT" sz="2400" b="0" i="0" u="none" strike="noStrike" baseline="0" dirty="0">
                <a:solidFill>
                  <a:schemeClr val="accent6"/>
                </a:solidFill>
                <a:latin typeface="NotoSans-Regular"/>
              </a:rPr>
              <a:t>Modelli di machine learning, addestrati sui dati storici, potrebbero identificare pattern e tendenze per proiettare KPI futuri, come il tasso di completamento delle attività rispetto alle scadenze.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2600" b="1" i="0" u="none" strike="noStrike" baseline="0" dirty="0" err="1">
                <a:solidFill>
                  <a:schemeClr val="accent6"/>
                </a:solidFill>
                <a:latin typeface="NotoSans-Bold"/>
              </a:rPr>
              <a:t>Alert</a:t>
            </a:r>
            <a:r>
              <a:rPr lang="it-IT" sz="2600" b="1" i="0" u="none" strike="noStrike" baseline="0" dirty="0">
                <a:solidFill>
                  <a:schemeClr val="accent6"/>
                </a:solidFill>
                <a:latin typeface="NotoSans-Bold"/>
              </a:rPr>
              <a:t> </a:t>
            </a:r>
            <a:r>
              <a:rPr lang="it-IT" sz="2600" b="1" dirty="0">
                <a:solidFill>
                  <a:schemeClr val="accent6"/>
                </a:solidFill>
                <a:latin typeface="NotoSans-Bold"/>
              </a:rPr>
              <a:t>A</a:t>
            </a:r>
            <a:r>
              <a:rPr lang="it-IT" sz="2600" b="1" i="0" u="none" strike="noStrike" baseline="0" dirty="0">
                <a:solidFill>
                  <a:schemeClr val="accent6"/>
                </a:solidFill>
                <a:latin typeface="NotoSans-Bold"/>
              </a:rPr>
              <a:t>utomatici</a:t>
            </a:r>
            <a:r>
              <a:rPr lang="it-IT" sz="2600" b="0" i="0" u="none" strike="noStrike" baseline="0" dirty="0">
                <a:solidFill>
                  <a:schemeClr val="accent6"/>
                </a:solidFill>
                <a:latin typeface="NotoSans-Regular"/>
              </a:rPr>
              <a:t>: </a:t>
            </a:r>
            <a:r>
              <a:rPr lang="it-IT" sz="2400" b="0" i="0" u="none" strike="noStrike" baseline="0" dirty="0">
                <a:solidFill>
                  <a:schemeClr val="accent6"/>
                </a:solidFill>
                <a:latin typeface="NotoSans-Regular"/>
              </a:rPr>
              <a:t>Algoritmi di IA potrebbero monitorare costantemente i KPI e segnalare tempestivamente scostamenti significativi rispetto agli obiettivi, prevenendo criticità o identificando aree che necessitano di un intervento immediato.</a:t>
            </a:r>
            <a:endParaRPr lang="it-IT" sz="2400" dirty="0">
              <a:solidFill>
                <a:schemeClr val="accent6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93E7791-B42E-EA8D-BEE4-D5207397CCAC}"/>
              </a:ext>
            </a:extLst>
          </p:cNvPr>
          <p:cNvSpPr txBox="1"/>
          <p:nvPr/>
        </p:nvSpPr>
        <p:spPr>
          <a:xfrm>
            <a:off x="1241196" y="1711618"/>
            <a:ext cx="10178592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000" b="1" dirty="0">
                <a:solidFill>
                  <a:schemeClr val="accent6"/>
                </a:solidFill>
                <a:latin typeface="NotoSans-Regular"/>
              </a:rPr>
              <a:t>2. Dashboard Intelligenti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600" b="1" dirty="0">
                <a:solidFill>
                  <a:schemeClr val="accent6"/>
                </a:solidFill>
                <a:latin typeface="NotoSans-Regular"/>
              </a:rPr>
              <a:t>Personalizzazione Dinamica</a:t>
            </a:r>
            <a:r>
              <a:rPr lang="it-IT" sz="2600" dirty="0">
                <a:solidFill>
                  <a:schemeClr val="accent6"/>
                </a:solidFill>
                <a:latin typeface="NotoSans-Regular"/>
              </a:rPr>
              <a:t>: </a:t>
            </a:r>
            <a:r>
              <a:rPr lang="it-IT" sz="2400" dirty="0">
                <a:solidFill>
                  <a:schemeClr val="accent6"/>
                </a:solidFill>
                <a:latin typeface="NotoSans-Regular"/>
              </a:rPr>
              <a:t>Utilizzando un motore di raccomandazione basato sull'IA, il sistema potrebbe suggerire le metriche più rilevanti per ciascun utente in base alla loro attività recente o al loro ruolo (ad esempio, suggerendo KPI di redditività per il controllo di gestione e metriche di coinvolgimento per il reparto HR).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600" b="1" dirty="0">
                <a:solidFill>
                  <a:schemeClr val="accent6"/>
                </a:solidFill>
                <a:latin typeface="NotoSans-Regular"/>
              </a:rPr>
              <a:t>Insights contestuali</a:t>
            </a:r>
            <a:r>
              <a:rPr lang="it-IT" sz="2600" dirty="0">
                <a:solidFill>
                  <a:schemeClr val="accent6"/>
                </a:solidFill>
                <a:latin typeface="NotoSans-Regular"/>
              </a:rPr>
              <a:t>: </a:t>
            </a:r>
            <a:r>
              <a:rPr lang="it-IT" sz="2400" dirty="0">
                <a:solidFill>
                  <a:schemeClr val="accent6"/>
                </a:solidFill>
                <a:latin typeface="NotoSans-Regular"/>
              </a:rPr>
              <a:t>Le dashboard potrebbero includere insights in tempo reale, come suggerimenti per ridurre i costi su determinate commesse o consigli su come bilanciare le risorse in base ai dati storici e alle proiezioni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FF54123-6768-01B3-F005-0CB0F25E42E6}"/>
              </a:ext>
            </a:extLst>
          </p:cNvPr>
          <p:cNvSpPr txBox="1"/>
          <p:nvPr/>
        </p:nvSpPr>
        <p:spPr>
          <a:xfrm>
            <a:off x="1241196" y="1689982"/>
            <a:ext cx="10178592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000" b="1" dirty="0">
                <a:solidFill>
                  <a:schemeClr val="accent6"/>
                </a:solidFill>
                <a:latin typeface="NotoSans-Regular"/>
              </a:rPr>
              <a:t>3. Reportistica Automatizzata e Insights Avanzati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600" b="1" dirty="0">
                <a:solidFill>
                  <a:schemeClr val="accent6"/>
                </a:solidFill>
                <a:latin typeface="NotoSans-Regular"/>
              </a:rPr>
              <a:t>Generazione automatica di report</a:t>
            </a:r>
            <a:r>
              <a:rPr lang="it-IT" sz="2600" dirty="0">
                <a:solidFill>
                  <a:schemeClr val="accent6"/>
                </a:solidFill>
                <a:latin typeface="NotoSans-Regular"/>
              </a:rPr>
              <a:t>: </a:t>
            </a:r>
            <a:r>
              <a:rPr lang="it-IT" sz="2400" dirty="0">
                <a:solidFill>
                  <a:schemeClr val="accent6"/>
                </a:solidFill>
                <a:latin typeface="NotoSans-Regular"/>
              </a:rPr>
              <a:t>L'IA può generare report riassuntivi con linguaggio naturale, evidenziando i punti principali (ad es., "La commessa X ha superato il budget del 15% rispetto alle previsioni"). Questa funzione permette di automatizzare la preparazione di report mensili, trimestrali o specifici per le riunioni.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600" b="1" dirty="0">
                <a:solidFill>
                  <a:schemeClr val="accent6"/>
                </a:solidFill>
                <a:latin typeface="NotoSans-Regular"/>
              </a:rPr>
              <a:t>Scenari '</a:t>
            </a:r>
            <a:r>
              <a:rPr lang="it-IT" sz="2600" b="1" dirty="0" err="1">
                <a:solidFill>
                  <a:schemeClr val="accent6"/>
                </a:solidFill>
                <a:latin typeface="NotoSans-Regular"/>
              </a:rPr>
              <a:t>What-If</a:t>
            </a:r>
            <a:r>
              <a:rPr lang="it-IT" sz="2400" b="1" dirty="0">
                <a:solidFill>
                  <a:schemeClr val="accent6"/>
                </a:solidFill>
                <a:latin typeface="NotoSans-Regular"/>
              </a:rPr>
              <a:t>'</a:t>
            </a:r>
            <a:r>
              <a:rPr lang="it-IT" sz="2400" dirty="0">
                <a:solidFill>
                  <a:schemeClr val="accent6"/>
                </a:solidFill>
                <a:latin typeface="NotoSans-Regular"/>
              </a:rPr>
              <a:t>: Attraverso simulazioni IA, il software potrebbe mostrare come cambiamenti specifici (es. un aumento del 10% delle risorse allocate) influenzerebbero i KPI, supportando così la pianificazione strategica.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7C71AB9-9117-06DF-8D4F-48151EFA08DD}"/>
              </a:ext>
            </a:extLst>
          </p:cNvPr>
          <p:cNvSpPr txBox="1"/>
          <p:nvPr/>
        </p:nvSpPr>
        <p:spPr>
          <a:xfrm>
            <a:off x="1241196" y="1711618"/>
            <a:ext cx="10178592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000" b="1" dirty="0">
                <a:solidFill>
                  <a:schemeClr val="accent6"/>
                </a:solidFill>
                <a:latin typeface="NotoSans-Regular"/>
              </a:rPr>
              <a:t>4. Clustering e Segmentazione per Clienti e Progetti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b="1" dirty="0">
                <a:solidFill>
                  <a:schemeClr val="accent6"/>
                </a:solidFill>
                <a:latin typeface="NotoSans-Regular"/>
              </a:rPr>
              <a:t>Segmentazione basata sui dati</a:t>
            </a:r>
            <a:r>
              <a:rPr lang="it-IT" sz="2600" dirty="0">
                <a:solidFill>
                  <a:schemeClr val="accent6"/>
                </a:solidFill>
                <a:latin typeface="NotoSans-Regular"/>
              </a:rPr>
              <a:t>: </a:t>
            </a:r>
            <a:r>
              <a:rPr lang="it-IT" sz="2400" dirty="0">
                <a:solidFill>
                  <a:schemeClr val="accent6"/>
                </a:solidFill>
                <a:latin typeface="NotoSans-Regular"/>
              </a:rPr>
              <a:t>L'IA può analizzare la base di clienti e progetti, segmentandoli in cluster (come “clienti a basso margine” o “progetti ad alto rischio”) per agevolare la strategia aziendale.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b="1" dirty="0">
                <a:solidFill>
                  <a:schemeClr val="accent6"/>
                </a:solidFill>
                <a:latin typeface="NotoSans-Regular"/>
              </a:rPr>
              <a:t>Identificazione di pattern nei progetti</a:t>
            </a:r>
            <a:r>
              <a:rPr lang="it-IT" sz="2600" dirty="0">
                <a:solidFill>
                  <a:schemeClr val="accent6"/>
                </a:solidFill>
                <a:latin typeface="NotoSans-Regular"/>
              </a:rPr>
              <a:t>: </a:t>
            </a:r>
            <a:r>
              <a:rPr lang="it-IT" sz="2400" dirty="0">
                <a:solidFill>
                  <a:schemeClr val="accent6"/>
                </a:solidFill>
                <a:latin typeface="NotoSans-Regular"/>
              </a:rPr>
              <a:t>Sulla base delle performance storiche, l'IA può identificare pattern di successo nei progetti, aiutando il team a replicare le best practice e a migliorare continuamente i processi.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E1DFE6A-CDFB-A12B-9F86-D115A8D75C95}"/>
              </a:ext>
            </a:extLst>
          </p:cNvPr>
          <p:cNvSpPr txBox="1"/>
          <p:nvPr/>
        </p:nvSpPr>
        <p:spPr>
          <a:xfrm>
            <a:off x="1241196" y="1689982"/>
            <a:ext cx="10178592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000" b="1" dirty="0">
                <a:solidFill>
                  <a:schemeClr val="accent6"/>
                </a:solidFill>
                <a:latin typeface="NotoSans-Regular"/>
              </a:rPr>
              <a:t>Implementazione Tecnica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b="1" dirty="0">
                <a:solidFill>
                  <a:schemeClr val="accent6"/>
                </a:solidFill>
                <a:latin typeface="NotoSans-Regular"/>
              </a:rPr>
              <a:t>Modello dati</a:t>
            </a:r>
            <a:r>
              <a:rPr lang="it-IT" sz="2400" dirty="0">
                <a:solidFill>
                  <a:schemeClr val="accent6"/>
                </a:solidFill>
                <a:latin typeface="NotoSans-Regular"/>
              </a:rPr>
              <a:t>: Dato che </a:t>
            </a:r>
            <a:r>
              <a:rPr lang="it-IT" sz="2400" dirty="0" err="1">
                <a:solidFill>
                  <a:schemeClr val="accent6"/>
                </a:solidFill>
                <a:latin typeface="NotoSans-Regular"/>
              </a:rPr>
              <a:t>Si.Project</a:t>
            </a:r>
            <a:r>
              <a:rPr lang="it-IT" sz="2400" dirty="0">
                <a:solidFill>
                  <a:schemeClr val="accent6"/>
                </a:solidFill>
                <a:latin typeface="NotoSans-Regular"/>
              </a:rPr>
              <a:t> integra già diverse fonti (clienti, commesse, risorse umane), è possibile connettere un motore IA direttamente al data </a:t>
            </a:r>
            <a:r>
              <a:rPr lang="it-IT" sz="2400" dirty="0" err="1">
                <a:solidFill>
                  <a:schemeClr val="accent6"/>
                </a:solidFill>
                <a:latin typeface="NotoSans-Regular"/>
              </a:rPr>
              <a:t>warehouse</a:t>
            </a:r>
            <a:r>
              <a:rPr lang="it-IT" sz="2400" dirty="0">
                <a:solidFill>
                  <a:schemeClr val="accent6"/>
                </a:solidFill>
                <a:latin typeface="NotoSans-Regular"/>
              </a:rPr>
              <a:t> del software, mantenendo i dati aggiornati per l’analisi.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b="1" dirty="0">
                <a:solidFill>
                  <a:schemeClr val="accent6"/>
                </a:solidFill>
                <a:latin typeface="NotoSans-Regular"/>
              </a:rPr>
              <a:t>Linguaggio Naturale</a:t>
            </a:r>
            <a:r>
              <a:rPr lang="it-IT" sz="2600" dirty="0">
                <a:solidFill>
                  <a:schemeClr val="accent6"/>
                </a:solidFill>
                <a:latin typeface="NotoSans-Regular"/>
              </a:rPr>
              <a:t>: </a:t>
            </a:r>
            <a:r>
              <a:rPr lang="it-IT" sz="2400" dirty="0">
                <a:solidFill>
                  <a:schemeClr val="accent6"/>
                </a:solidFill>
                <a:latin typeface="NotoSans-Regular"/>
              </a:rPr>
              <a:t>Tecnologie come NLP (Natural Language Processing) possono trasformare dati numerici in report comprensibili anche da chi non è esperto di analisi.</a:t>
            </a:r>
          </a:p>
        </p:txBody>
      </p:sp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7200C044-3462-47C8-A9E7-3E486F19F409}"/>
              </a:ext>
            </a:extLst>
          </p:cNvPr>
          <p:cNvSpPr txBox="1">
            <a:spLocks/>
          </p:cNvSpPr>
          <p:nvPr/>
        </p:nvSpPr>
        <p:spPr>
          <a:xfrm>
            <a:off x="1958106" y="982096"/>
            <a:ext cx="8275783" cy="417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it-IT" sz="1800" b="1" i="0" u="none" strike="noStrike" baseline="0" dirty="0">
                <a:latin typeface="NotoSans-Regular"/>
              </a:rPr>
              <a:t>L'integrazione dell'IA nella sezione di analisi e reportistica di </a:t>
            </a:r>
            <a:r>
              <a:rPr lang="it-IT" sz="1800" b="1" i="0" u="none" strike="noStrike" baseline="0" dirty="0" err="1">
                <a:latin typeface="NotoSans-Regular"/>
              </a:rPr>
              <a:t>Si.Project</a:t>
            </a:r>
            <a:r>
              <a:rPr lang="it-IT" sz="1800" b="1" i="0" u="none" strike="noStrike" baseline="0" dirty="0">
                <a:latin typeface="NotoSans-Regular"/>
              </a:rPr>
              <a:t> può migliorare significativamente l'interpretazione dei dati e la qualità delle decisioni strategiche. </a:t>
            </a:r>
            <a:r>
              <a:rPr lang="it-IT" sz="1800" b="1" i="0" u="none" strike="noStrike" dirty="0">
                <a:latin typeface="NotoSans-Regular"/>
              </a:rPr>
              <a:t>                                                                                          </a:t>
            </a:r>
            <a:r>
              <a:rPr lang="it-IT" sz="1800" b="1" i="0" u="none" strike="noStrike" baseline="0" dirty="0">
                <a:latin typeface="NotoSans-Regular"/>
              </a:rPr>
              <a:t>Ecco come l’IA potrebbe arricchire questa funzionalità:</a:t>
            </a:r>
            <a:endParaRPr lang="it-IT" sz="1800" b="1" dirty="0">
              <a:solidFill>
                <a:schemeClr val="tx1"/>
              </a:solidFill>
              <a:latin typeface="NotoSans-Regular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337F391-E379-683F-51C4-0DBFDAE1B1BF}"/>
              </a:ext>
            </a:extLst>
          </p:cNvPr>
          <p:cNvSpPr txBox="1"/>
          <p:nvPr/>
        </p:nvSpPr>
        <p:spPr>
          <a:xfrm>
            <a:off x="713293" y="4822636"/>
            <a:ext cx="1076541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accent6"/>
                </a:solidFill>
                <a:latin typeface="NotoSans-Regular"/>
              </a:rPr>
              <a:t>Questa integrazione renderebbe il software non solo un sistema di monitoraggio, ma</a:t>
            </a:r>
          </a:p>
          <a:p>
            <a:pPr algn="ctr"/>
            <a:r>
              <a:rPr lang="it-IT" b="1" dirty="0">
                <a:solidFill>
                  <a:schemeClr val="accent6"/>
                </a:solidFill>
                <a:latin typeface="NotoSans-Regular"/>
              </a:rPr>
              <a:t>anche un vero strumento di decisione strategica. </a:t>
            </a:r>
          </a:p>
          <a:p>
            <a:pPr algn="ctr"/>
            <a:r>
              <a:rPr lang="it-IT" b="1" dirty="0">
                <a:solidFill>
                  <a:schemeClr val="accent6"/>
                </a:solidFill>
                <a:latin typeface="NotoSans-Regular"/>
              </a:rPr>
              <a:t>Dimmi se qualche area ti interessa particolarmente o se vuoi</a:t>
            </a:r>
          </a:p>
          <a:p>
            <a:pPr algn="ctr"/>
            <a:r>
              <a:rPr lang="it-IT" b="1" dirty="0">
                <a:solidFill>
                  <a:schemeClr val="accent6"/>
                </a:solidFill>
                <a:latin typeface="NotoSans-Regular"/>
              </a:rPr>
              <a:t>esplorare altri aspetti dell’integrazione</a:t>
            </a:r>
            <a:r>
              <a:rPr lang="it-IT" sz="2200" b="1" dirty="0">
                <a:solidFill>
                  <a:schemeClr val="accent6"/>
                </a:solidFill>
                <a:latin typeface="NotoSans-Regular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8163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6" grpId="1"/>
      <p:bldP spid="8" grpId="0"/>
      <p:bldP spid="8" grpId="1"/>
      <p:bldP spid="9" grpId="0"/>
      <p:bldP spid="9" grpId="1"/>
      <p:bldP spid="10" grpId="0"/>
      <p:bldP spid="10" grpId="1"/>
      <p:bldP spid="12" grpId="0"/>
      <p:bldP spid="13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8E5ADE-70D4-ADE6-3F9D-8C694B4E0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626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200" dirty="0"/>
              <a:t>PIANO DI SVILUPPO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5AC7E6D-462F-D4B9-13F2-3FDB64FF5585}"/>
              </a:ext>
            </a:extLst>
          </p:cNvPr>
          <p:cNvSpPr txBox="1"/>
          <p:nvPr/>
        </p:nvSpPr>
        <p:spPr>
          <a:xfrm>
            <a:off x="1981200" y="943009"/>
            <a:ext cx="85666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0" i="0" u="none" strike="noStrike" baseline="0" dirty="0">
                <a:latin typeface="NotoSans-Regular"/>
              </a:rPr>
              <a:t>Vorrei che tutte le funzionalità riguardo al concetto di "Analisi e reportistica con tabelle</a:t>
            </a:r>
          </a:p>
          <a:p>
            <a:pPr algn="ctr"/>
            <a:r>
              <a:rPr lang="it-IT" sz="1800" b="0" i="0" u="none" strike="noStrike" baseline="0" dirty="0">
                <a:latin typeface="NotoSans-Regular"/>
              </a:rPr>
              <a:t>riepilogative e KPI esportabili" che hai appena delineato siano oggetto di sviluppo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473E23B-6193-5076-EB41-C13DD9DA200F}"/>
              </a:ext>
            </a:extLst>
          </p:cNvPr>
          <p:cNvSpPr txBox="1"/>
          <p:nvPr/>
        </p:nvSpPr>
        <p:spPr>
          <a:xfrm>
            <a:off x="977245" y="943008"/>
            <a:ext cx="107779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Perfetto, ecco come possiamo strutturare lo sviluppo delle funzionalità di “Analisi e reportistica con</a:t>
            </a:r>
          </a:p>
          <a:p>
            <a:pPr algn="ctr"/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tabelle riepilogative e KPI esportabili” integrate con l’IA. </a:t>
            </a:r>
          </a:p>
          <a:p>
            <a:pPr algn="ctr"/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Divideremo il progetto in moduli con priorità</a:t>
            </a:r>
            <a:r>
              <a:rPr lang="it-IT" sz="1800" b="1" i="0" u="none" strike="noStrike" dirty="0">
                <a:solidFill>
                  <a:schemeClr val="accent6"/>
                </a:solidFill>
                <a:latin typeface="NotoSans-Regular"/>
              </a:rPr>
              <a:t> </a:t>
            </a:r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basate sull’impatto e sul tempo di sviluppo previsto. </a:t>
            </a:r>
          </a:p>
          <a:p>
            <a:pPr algn="ctr"/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Potremo espandere o ridurre ciascun modulo in</a:t>
            </a:r>
            <a:r>
              <a:rPr lang="it-IT" sz="1800" b="1" i="0" u="none" strike="noStrike" dirty="0">
                <a:solidFill>
                  <a:schemeClr val="accent6"/>
                </a:solidFill>
                <a:latin typeface="NotoSans-Regular"/>
              </a:rPr>
              <a:t> </a:t>
            </a:r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base alle risorse e alle tempistiche disponibili.</a:t>
            </a:r>
            <a:endParaRPr lang="it-IT" b="1" dirty="0">
              <a:solidFill>
                <a:schemeClr val="accent6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9AEE23B-1AF2-C50E-B0FF-1532CB613CB4}"/>
              </a:ext>
            </a:extLst>
          </p:cNvPr>
          <p:cNvSpPr txBox="1"/>
          <p:nvPr/>
        </p:nvSpPr>
        <p:spPr>
          <a:xfrm>
            <a:off x="1669315" y="2143337"/>
            <a:ext cx="1017859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accent6"/>
                </a:solidFill>
                <a:latin typeface="NotoSans-Regular"/>
              </a:rPr>
              <a:t>1.</a:t>
            </a:r>
            <a:r>
              <a:rPr lang="it-IT" sz="2400" dirty="0">
                <a:solidFill>
                  <a:schemeClr val="accent6"/>
                </a:solidFill>
                <a:latin typeface="NotoSans-Regular"/>
              </a:rPr>
              <a:t> </a:t>
            </a:r>
            <a:r>
              <a:rPr lang="it-IT" sz="2400" b="1" dirty="0">
                <a:solidFill>
                  <a:schemeClr val="accent6"/>
                </a:solidFill>
                <a:latin typeface="NotoSans-Regular"/>
              </a:rPr>
              <a:t>Analisi Predittiva KPI e </a:t>
            </a:r>
            <a:r>
              <a:rPr lang="it-IT" sz="2400" b="1" dirty="0" err="1">
                <a:solidFill>
                  <a:schemeClr val="accent6"/>
                </a:solidFill>
                <a:latin typeface="NotoSans-Regular"/>
              </a:rPr>
              <a:t>Alert</a:t>
            </a:r>
            <a:r>
              <a:rPr lang="it-IT" sz="2400" b="1" dirty="0">
                <a:solidFill>
                  <a:schemeClr val="accent6"/>
                </a:solidFill>
                <a:latin typeface="NotoSans-Regular"/>
              </a:rPr>
              <a:t> Automatici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Obiettivo: 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Utilizzare l’IA per prevedere KPI futuri e monitorarli, segnalando eventuali scostamenti critici.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Descrizione: 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Un modello di machine learning addestrato sui dati storici di </a:t>
            </a:r>
            <a:r>
              <a:rPr lang="it-IT" sz="2000" dirty="0" err="1">
                <a:solidFill>
                  <a:schemeClr val="accent6"/>
                </a:solidFill>
                <a:latin typeface="NotoSans-Regular"/>
              </a:rPr>
              <a:t>Si.Project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 proietterà KPI come costi e tempi per le commesse. Verranno configurati </a:t>
            </a:r>
            <a:r>
              <a:rPr lang="it-IT" sz="2000" dirty="0" err="1">
                <a:solidFill>
                  <a:schemeClr val="accent6"/>
                </a:solidFill>
                <a:latin typeface="NotoSans-Regular"/>
              </a:rPr>
              <a:t>alert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 automatici per informare il team in caso di anomalie.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Tecnologie suggerite: 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Regressione lineare o reti neurali ricorrenti per la previsione;                                    sistema di </a:t>
            </a:r>
            <a:r>
              <a:rPr lang="it-IT" sz="2000" dirty="0" err="1">
                <a:solidFill>
                  <a:schemeClr val="accent6"/>
                </a:solidFill>
                <a:latin typeface="NotoSans-Regular"/>
              </a:rPr>
              <a:t>alert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 via email o notifiche integrate.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Risorse e tempi: 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Due sviluppatori con conoscenza di machine learning; tre mesi.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172A3E5-A5F1-BC3F-24A8-D146FC51994A}"/>
              </a:ext>
            </a:extLst>
          </p:cNvPr>
          <p:cNvSpPr txBox="1"/>
          <p:nvPr/>
        </p:nvSpPr>
        <p:spPr>
          <a:xfrm>
            <a:off x="1681507" y="2149914"/>
            <a:ext cx="10178592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accent6"/>
                </a:solidFill>
                <a:latin typeface="NotoSans-Regular"/>
              </a:rPr>
              <a:t>2. Dashboard Intelligenti con Personalizzazione Dinamica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Obiettivo</a:t>
            </a:r>
            <a:r>
              <a:rPr lang="it-IT" sz="2400" dirty="0">
                <a:solidFill>
                  <a:srgbClr val="91C2BD"/>
                </a:solidFill>
                <a:latin typeface="NotoSans-Regular"/>
              </a:rPr>
              <a:t>: 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Creare dashboard adattive che suggeriscano le metriche rilevanti per ogni utente.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Descrizione</a:t>
            </a:r>
            <a:r>
              <a:rPr lang="it-IT" sz="2400" dirty="0">
                <a:solidFill>
                  <a:srgbClr val="91C2BD"/>
                </a:solidFill>
                <a:latin typeface="NotoSans-Regular"/>
              </a:rPr>
              <a:t>: 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Grazie a un motore di raccomandazione, il sistema mostrerà i KPI specifici in base al ruolo e alla cronologia di utilizzo dell’utente, migliorando la user </a:t>
            </a:r>
            <a:r>
              <a:rPr lang="it-IT" sz="2000" dirty="0" err="1">
                <a:solidFill>
                  <a:schemeClr val="accent6"/>
                </a:solidFill>
                <a:latin typeface="NotoSans-Regular"/>
              </a:rPr>
              <a:t>experience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 e la velocità di analisi.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Tecnologie suggerite</a:t>
            </a:r>
            <a:r>
              <a:rPr lang="it-IT" sz="2400" dirty="0">
                <a:solidFill>
                  <a:srgbClr val="91C2BD"/>
                </a:solidFill>
                <a:latin typeface="NotoSans-Regular"/>
              </a:rPr>
              <a:t>: 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Un sistema di raccomandazione basato su clustering o algoritmi di collaborative filtering; framework di visualizzazione dati come Power BI o Tableau.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Risorse e tempi</a:t>
            </a:r>
            <a:r>
              <a:rPr lang="it-IT" sz="2400" dirty="0">
                <a:solidFill>
                  <a:srgbClr val="91C2BD"/>
                </a:solidFill>
                <a:latin typeface="NotoSans-Regular"/>
              </a:rPr>
              <a:t>: 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Un data </a:t>
            </a:r>
            <a:r>
              <a:rPr lang="it-IT" sz="2000" dirty="0" err="1">
                <a:solidFill>
                  <a:schemeClr val="accent6"/>
                </a:solidFill>
                <a:latin typeface="NotoSans-Regular"/>
              </a:rPr>
              <a:t>engineer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 per configurare i dati e uno sviluppatore </a:t>
            </a:r>
            <a:r>
              <a:rPr lang="it-IT" sz="2000" dirty="0" err="1">
                <a:solidFill>
                  <a:schemeClr val="accent6"/>
                </a:solidFill>
                <a:latin typeface="NotoSans-Regular"/>
              </a:rPr>
              <a:t>frontend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; tre quattro mesi.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EF9AEE3-210B-0D64-C2C5-8116CE430DD6}"/>
              </a:ext>
            </a:extLst>
          </p:cNvPr>
          <p:cNvSpPr txBox="1"/>
          <p:nvPr/>
        </p:nvSpPr>
        <p:spPr>
          <a:xfrm>
            <a:off x="1683774" y="2138867"/>
            <a:ext cx="101785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accent6"/>
                </a:solidFill>
                <a:latin typeface="NotoSans-Regular"/>
              </a:rPr>
              <a:t>3. Generazione Automatizzata di Report e Insights Avanzati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Obiettivo</a:t>
            </a:r>
            <a:r>
              <a:rPr lang="it-IT" sz="2400" dirty="0">
                <a:solidFill>
                  <a:srgbClr val="91C2BD"/>
                </a:solidFill>
                <a:latin typeface="NotoSans-Regular"/>
              </a:rPr>
              <a:t>: 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Automatizzare la creazione dei report con spiegazioni generate dall’IA.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Descrizione</a:t>
            </a:r>
            <a:r>
              <a:rPr lang="it-IT" sz="2400" dirty="0">
                <a:solidFill>
                  <a:srgbClr val="91C2BD"/>
                </a:solidFill>
                <a:latin typeface="NotoSans-Regular"/>
              </a:rPr>
              <a:t>: 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Il sistema genererà report in linguaggio naturale che includono gli insight principali sui KPI e l’andamento delle commesse. Questo facilita la comprensione dei dati anche per utenti meno esperti.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Tecnologie suggerite</a:t>
            </a:r>
            <a:r>
              <a:rPr lang="it-IT" sz="2400" dirty="0">
                <a:solidFill>
                  <a:srgbClr val="91C2BD"/>
                </a:solidFill>
                <a:latin typeface="NotoSans-Regular"/>
              </a:rPr>
              <a:t>: 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Modelli NLP (Natural Language Processing), come GPT o BERT, e framework per la generazione di testi automatici.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Risorse e tempi</a:t>
            </a:r>
            <a:r>
              <a:rPr lang="it-IT" sz="2400" dirty="0">
                <a:solidFill>
                  <a:srgbClr val="91C2BD"/>
                </a:solidFill>
                <a:latin typeface="NotoSans-Regular"/>
              </a:rPr>
              <a:t>: 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Uno sviluppatore NLP; due-tre mesi.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BA531D3-C83B-691A-89B6-8B01FA392EE4}"/>
              </a:ext>
            </a:extLst>
          </p:cNvPr>
          <p:cNvSpPr txBox="1"/>
          <p:nvPr/>
        </p:nvSpPr>
        <p:spPr>
          <a:xfrm>
            <a:off x="1683774" y="2138867"/>
            <a:ext cx="101785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accent6"/>
                </a:solidFill>
                <a:latin typeface="NotoSans-Regular"/>
              </a:rPr>
              <a:t>4. Simulazioni '</a:t>
            </a:r>
            <a:r>
              <a:rPr lang="it-IT" sz="2400" b="1" dirty="0" err="1">
                <a:solidFill>
                  <a:schemeClr val="accent6"/>
                </a:solidFill>
                <a:latin typeface="NotoSans-Regular"/>
              </a:rPr>
              <a:t>What-If</a:t>
            </a:r>
            <a:r>
              <a:rPr lang="it-IT" sz="2400" b="1" dirty="0">
                <a:solidFill>
                  <a:schemeClr val="accent6"/>
                </a:solidFill>
                <a:latin typeface="NotoSans-Regular"/>
              </a:rPr>
              <a:t>' per Scenari Alternativi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Obiettivo</a:t>
            </a:r>
            <a:r>
              <a:rPr lang="it-IT" sz="2400" dirty="0">
                <a:solidFill>
                  <a:srgbClr val="91C2BD"/>
                </a:solidFill>
                <a:latin typeface="NotoSans-Regular"/>
              </a:rPr>
              <a:t>: 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Consentire agli utenti di simulare scenari alternativi e valutarne l’impatto sui KPI.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Descrizione</a:t>
            </a:r>
            <a:r>
              <a:rPr lang="it-IT" sz="2400" dirty="0">
                <a:solidFill>
                  <a:srgbClr val="91C2BD"/>
                </a:solidFill>
                <a:latin typeface="NotoSans-Regular"/>
              </a:rPr>
              <a:t>: 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Gli utenti potranno impostare ipotesi su risorse, budget o durata delle commesse, e l’IA calcolerà i cambiamenti nei KPI, aiutando a fare scelte informate.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Tecnologie suggerite: 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Algoritmi di simulazione basati su variabili di input; framework come </a:t>
            </a:r>
            <a:r>
              <a:rPr lang="it-IT" sz="2000" dirty="0" err="1">
                <a:solidFill>
                  <a:schemeClr val="accent6"/>
                </a:solidFill>
                <a:latin typeface="NotoSans-Regular"/>
              </a:rPr>
              <a:t>TensorFlow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 o </a:t>
            </a:r>
            <a:r>
              <a:rPr lang="it-IT" sz="2000" dirty="0" err="1">
                <a:solidFill>
                  <a:schemeClr val="accent6"/>
                </a:solidFill>
                <a:latin typeface="NotoSans-Regular"/>
              </a:rPr>
              <a:t>PyTorch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 per gestire calcoli rapidi e complessi.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Risorse e tempi: 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Uno sviluppatore esperto di simulazioni; quattro mesi.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7DFC2CC-008B-EAF5-B655-DFC2560DA5AC}"/>
              </a:ext>
            </a:extLst>
          </p:cNvPr>
          <p:cNvSpPr txBox="1"/>
          <p:nvPr/>
        </p:nvSpPr>
        <p:spPr>
          <a:xfrm>
            <a:off x="1693699" y="2154384"/>
            <a:ext cx="101785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accent6"/>
                </a:solidFill>
                <a:latin typeface="NotoSans-Regular"/>
              </a:rPr>
              <a:t>5. Clustering e Segmentazione per Clienti e Progetti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Obiettivo: 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Segmentare la base di clienti e progetti per ottimizzare strategie aziendali e identificare pattern di successo.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Descrizione</a:t>
            </a:r>
            <a:r>
              <a:rPr lang="it-IT" sz="2400" dirty="0">
                <a:solidFill>
                  <a:srgbClr val="91C2BD"/>
                </a:solidFill>
                <a:latin typeface="NotoSans-Regular"/>
              </a:rPr>
              <a:t>: 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Algoritmi di clustering suddivideranno clienti e progetti in gruppi basati su margini di profitto, rischi e performance, permettendo una gestione più mirata.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Tecnologie suggerite: 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Modelli di clustering come K-Means o DBSCAN e algoritmi di analisi di pattern.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91C2BD"/>
                </a:solidFill>
                <a:latin typeface="NotoSans-Regular"/>
              </a:rPr>
              <a:t>Risorse e tempi: </a:t>
            </a:r>
            <a:r>
              <a:rPr lang="it-IT" sz="2000" dirty="0">
                <a:solidFill>
                  <a:schemeClr val="accent6"/>
                </a:solidFill>
                <a:latin typeface="NotoSans-Regular"/>
              </a:rPr>
              <a:t>Uno sviluppatore di machine learning e un analista dati; tre mesi.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DE72008-03C0-2CFB-2D62-2C26A921E828}"/>
              </a:ext>
            </a:extLst>
          </p:cNvPr>
          <p:cNvSpPr txBox="1"/>
          <p:nvPr/>
        </p:nvSpPr>
        <p:spPr>
          <a:xfrm>
            <a:off x="1679240" y="2123350"/>
            <a:ext cx="1017859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600" b="1" dirty="0">
                <a:solidFill>
                  <a:schemeClr val="accent6"/>
                </a:solidFill>
                <a:latin typeface="NotoSans-Regular"/>
              </a:rPr>
              <a:t>Piano di Sviluppo e Priorità</a:t>
            </a:r>
          </a:p>
          <a:p>
            <a:r>
              <a:rPr lang="it-IT" sz="2400" dirty="0">
                <a:solidFill>
                  <a:schemeClr val="accent6"/>
                </a:solidFill>
                <a:latin typeface="NotoSans-Regular"/>
              </a:rPr>
              <a:t>Con questa suddivisione, potremmo implementare i moduli in ordine di priorità o parallelamente se le risorse lo consentono. La priorità iniziale potrebbe essere assegnata ai moduli con impatto immediato sulla gestione, come Analisi Predittiva KPI e Generazione di Report Automatizzati. Questi offrono valore già a breve termine e forniscono una base dati utile anche per i successivi moduli, come le Simulazioni '</a:t>
            </a:r>
            <a:r>
              <a:rPr lang="it-IT" sz="2400" dirty="0" err="1">
                <a:solidFill>
                  <a:schemeClr val="accent6"/>
                </a:solidFill>
                <a:latin typeface="NotoSans-Regular"/>
              </a:rPr>
              <a:t>What-If</a:t>
            </a:r>
            <a:r>
              <a:rPr lang="it-IT" sz="2400" dirty="0">
                <a:solidFill>
                  <a:schemeClr val="accent6"/>
                </a:solidFill>
                <a:latin typeface="NotoSans-Regular"/>
              </a:rPr>
              <a:t>' e la Dashboard Intelligente.</a:t>
            </a:r>
          </a:p>
          <a:p>
            <a:pPr algn="ctr"/>
            <a:r>
              <a:rPr lang="it-IT" sz="2400" b="1" dirty="0">
                <a:solidFill>
                  <a:schemeClr val="accent6"/>
                </a:solidFill>
                <a:latin typeface="NotoSans-Regular"/>
              </a:rPr>
              <a:t>Fammi sapere se desideri adattare le priorità o approfondire il piano di sviluppo per ogni modulo!</a:t>
            </a:r>
            <a:endParaRPr lang="it-IT" sz="2400" dirty="0">
              <a:solidFill>
                <a:schemeClr val="accent6"/>
              </a:solidFill>
              <a:latin typeface="NotoSans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60331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10EA9-CDAE-23EA-F8F6-0814E986B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F03969C-115B-6804-06C0-2FD7C656DD11}"/>
              </a:ext>
            </a:extLst>
          </p:cNvPr>
          <p:cNvSpPr txBox="1"/>
          <p:nvPr/>
        </p:nvSpPr>
        <p:spPr>
          <a:xfrm>
            <a:off x="1459191" y="846416"/>
            <a:ext cx="9409914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0" i="0" u="none" strike="noStrike" baseline="0" dirty="0">
                <a:latin typeface="NotoSans-Regular"/>
              </a:rPr>
              <a:t>Perfetto, mi sembra un ottimo piano di lavoro! </a:t>
            </a:r>
          </a:p>
          <a:p>
            <a:pPr algn="ctr"/>
            <a:r>
              <a:rPr lang="it-IT" sz="1800" b="0" i="0" u="none" strike="noStrike" baseline="0" dirty="0">
                <a:latin typeface="NotoSans-Regular"/>
              </a:rPr>
              <a:t>Ti chiedo di riassumere in forma tabellare in questo piano utilizzando il criterio dei work packages e delle ore uomo. </a:t>
            </a:r>
          </a:p>
          <a:p>
            <a:pPr algn="ctr"/>
            <a:r>
              <a:rPr lang="it-IT" sz="1800" b="0" i="0" u="none" strike="noStrike" baseline="0" dirty="0">
                <a:latin typeface="NotoSans-Regular"/>
              </a:rPr>
              <a:t>Questo passaggio costituirà la base per la creazione di un GANTT di progetto.                               </a:t>
            </a:r>
            <a:r>
              <a:rPr lang="it-IT" sz="2000" b="1" i="0" u="none" strike="noStrike" baseline="0" dirty="0">
                <a:latin typeface="NotoSans-Regular"/>
              </a:rPr>
              <a:t>Ipotizza la partenza al 01.01.2025</a:t>
            </a:r>
            <a:endParaRPr lang="it-IT" sz="2000" b="1" dirty="0"/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1E5F3FA7-26A8-33B9-8EF4-5B455774B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407" y="49608"/>
            <a:ext cx="10059186" cy="796808"/>
          </a:xfrm>
        </p:spPr>
        <p:txBody>
          <a:bodyPr>
            <a:normAutofit/>
          </a:bodyPr>
          <a:lstStyle/>
          <a:p>
            <a:pPr algn="ctr"/>
            <a:r>
              <a:rPr lang="it-IT" sz="4200" dirty="0"/>
              <a:t>WORK PACKAGES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4E9DD77-1E4F-4B85-9194-82FB54D5B89F}"/>
              </a:ext>
            </a:extLst>
          </p:cNvPr>
          <p:cNvSpPr txBox="1"/>
          <p:nvPr/>
        </p:nvSpPr>
        <p:spPr>
          <a:xfrm>
            <a:off x="1330948" y="2505965"/>
            <a:ext cx="9538157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Ecco il piano riassunto in forma tabellare, con una stima delle ore uomo per ogni work package (WP) basato sui moduli descritti, insieme al </a:t>
            </a:r>
            <a:r>
              <a:rPr lang="it-IT" sz="1800" b="1" i="0" u="none" strike="noStrike" baseline="0" dirty="0" err="1">
                <a:solidFill>
                  <a:schemeClr val="accent6"/>
                </a:solidFill>
                <a:latin typeface="NotoSans-Regular"/>
              </a:rPr>
              <a:t>Gantt</a:t>
            </a:r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 del progetto, </a:t>
            </a:r>
            <a:r>
              <a:rPr lang="it-IT" sz="2200" b="1" i="0" u="none" strike="noStrike" baseline="0" dirty="0">
                <a:solidFill>
                  <a:srgbClr val="91C2BD"/>
                </a:solidFill>
                <a:latin typeface="NotoSans-Regular"/>
              </a:rPr>
              <a:t>con l'inizio ipotizzato</a:t>
            </a:r>
          </a:p>
          <a:p>
            <a:pPr algn="ctr"/>
            <a:r>
              <a:rPr lang="it-IT" sz="2200" b="1" i="0" u="none" strike="noStrike" baseline="0" dirty="0">
                <a:solidFill>
                  <a:srgbClr val="91C2BD"/>
                </a:solidFill>
                <a:latin typeface="NotoSans-Regular"/>
              </a:rPr>
              <a:t>per il 1° gennaio 2025.</a:t>
            </a:r>
            <a:endParaRPr lang="it-IT" sz="2200" b="1" dirty="0">
              <a:solidFill>
                <a:srgbClr val="91C2BD"/>
              </a:solidFill>
            </a:endParaRPr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9CA3C119-B7CC-DC78-EBDA-BC57D8CD0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34"/>
            <a:ext cx="12192000" cy="687165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1" name="Titolo 1">
            <a:extLst>
              <a:ext uri="{FF2B5EF4-FFF2-40B4-BE49-F238E27FC236}">
                <a16:creationId xmlns:a16="http://schemas.microsoft.com/office/drawing/2014/main" id="{12E1A8B1-AF00-A221-9C05-F4BD26FA4BCB}"/>
              </a:ext>
            </a:extLst>
          </p:cNvPr>
          <p:cNvSpPr txBox="1">
            <a:spLocks/>
          </p:cNvSpPr>
          <p:nvPr/>
        </p:nvSpPr>
        <p:spPr>
          <a:xfrm>
            <a:off x="1459191" y="-13653"/>
            <a:ext cx="9825324" cy="923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riam" panose="020B0502050101010101" pitchFamily="34" charset="-79"/>
                <a:ea typeface="+mj-ea"/>
                <a:cs typeface="Miriam" panose="020B0502050101010101" pitchFamily="34" charset="-79"/>
              </a:defRPr>
            </a:lvl1pPr>
          </a:lstStyle>
          <a:p>
            <a:pPr algn="ctr"/>
            <a:r>
              <a:rPr lang="it-IT" sz="4200" dirty="0"/>
              <a:t>STIMA ORE UOMO E GANTT</a:t>
            </a:r>
          </a:p>
        </p:txBody>
      </p:sp>
      <p:pic>
        <p:nvPicPr>
          <p:cNvPr id="33" name="Immagine 32">
            <a:extLst>
              <a:ext uri="{FF2B5EF4-FFF2-40B4-BE49-F238E27FC236}">
                <a16:creationId xmlns:a16="http://schemas.microsoft.com/office/drawing/2014/main" id="{57C4008B-BA50-3034-A5CB-5B03E96EB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7575" y="961234"/>
            <a:ext cx="6034593" cy="3606800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11FB3D68-CF59-BCA2-B55C-7C38B69483C5}"/>
              </a:ext>
            </a:extLst>
          </p:cNvPr>
          <p:cNvSpPr txBox="1"/>
          <p:nvPr/>
        </p:nvSpPr>
        <p:spPr>
          <a:xfrm>
            <a:off x="825138" y="4728030"/>
            <a:ext cx="100206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Ecco il </a:t>
            </a:r>
            <a:r>
              <a:rPr lang="it-IT" sz="1800" b="1" i="0" u="none" strike="noStrike" baseline="0" dirty="0" err="1">
                <a:solidFill>
                  <a:schemeClr val="accent6"/>
                </a:solidFill>
                <a:latin typeface="NotoSans-Regular"/>
              </a:rPr>
              <a:t>Gantt</a:t>
            </a:r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 per il progetto, con le principali fasi di sviluppo del software. </a:t>
            </a:r>
          </a:p>
          <a:p>
            <a:pPr algn="ctr"/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Questo schema permette una visualizzazione chiara delle tempistiche e delle sovrapposizioni dei vari work package, in linea con la data di inizio fissata per il 1° gennaio 2025.</a:t>
            </a:r>
          </a:p>
          <a:p>
            <a:pPr algn="ctr"/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Fammi sapere se desideri aggiungere dettagli o se preferisci eventuali modifiche nel </a:t>
            </a:r>
            <a:r>
              <a:rPr lang="it-IT" sz="1800" b="1" i="0" u="none" strike="noStrike" baseline="0" dirty="0" err="1">
                <a:solidFill>
                  <a:schemeClr val="accent6"/>
                </a:solidFill>
                <a:latin typeface="NotoSans-Regular"/>
              </a:rPr>
              <a:t>Gantt</a:t>
            </a:r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!</a:t>
            </a:r>
            <a:endParaRPr lang="it-IT" b="1" dirty="0">
              <a:solidFill>
                <a:schemeClr val="accent6"/>
              </a:solidFill>
            </a:endParaRPr>
          </a:p>
        </p:txBody>
      </p:sp>
      <p:graphicFrame>
        <p:nvGraphicFramePr>
          <p:cNvPr id="40" name="Segnaposto contenuto 8">
            <a:extLst>
              <a:ext uri="{FF2B5EF4-FFF2-40B4-BE49-F238E27FC236}">
                <a16:creationId xmlns:a16="http://schemas.microsoft.com/office/drawing/2014/main" id="{E4E5D85C-3036-BF40-BB73-D0BE4E5D93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3022515"/>
              </p:ext>
            </p:extLst>
          </p:nvPr>
        </p:nvGraphicFramePr>
        <p:xfrm>
          <a:off x="217743" y="961234"/>
          <a:ext cx="5400000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8093">
                  <a:extLst>
                    <a:ext uri="{9D8B030D-6E8A-4147-A177-3AD203B41FA5}">
                      <a16:colId xmlns:a16="http://schemas.microsoft.com/office/drawing/2014/main" val="2729509774"/>
                    </a:ext>
                  </a:extLst>
                </a:gridCol>
                <a:gridCol w="1591907">
                  <a:extLst>
                    <a:ext uri="{9D8B030D-6E8A-4147-A177-3AD203B41FA5}">
                      <a16:colId xmlns:a16="http://schemas.microsoft.com/office/drawing/2014/main" val="3935675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RISORSA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TOTALE ORE UOMO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04262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DEV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1440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69189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DATA ENGINEER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320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38871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NLP DEVELOPER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320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93772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SIMULATION DEV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480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44405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ML DEVELOPER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240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9084106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ANALYST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240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678166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QA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160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15088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TRAINER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80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3536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868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4" grpId="1"/>
      <p:bldP spid="31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1">
            <a:extLst>
              <a:ext uri="{FF2B5EF4-FFF2-40B4-BE49-F238E27FC236}">
                <a16:creationId xmlns:a16="http://schemas.microsoft.com/office/drawing/2014/main" id="{1A333E83-AED3-7991-6ADC-F2E671E8B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926" y="-1453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200" dirty="0"/>
              <a:t>BUDGETING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6534477B-52A7-8A3B-AE85-F233F8B131C3}"/>
              </a:ext>
            </a:extLst>
          </p:cNvPr>
          <p:cNvSpPr txBox="1"/>
          <p:nvPr/>
        </p:nvSpPr>
        <p:spPr>
          <a:xfrm>
            <a:off x="1218807" y="848660"/>
            <a:ext cx="97543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>
                <a:latin typeface="NotoSans-Regular"/>
              </a:rPr>
              <a:t>Molto bene! Ho individuato i costi orari delle figure necessarie. </a:t>
            </a:r>
          </a:p>
          <a:p>
            <a:pPr algn="ctr"/>
            <a:r>
              <a:rPr lang="it-IT" dirty="0">
                <a:latin typeface="NotoSans-Regular"/>
              </a:rPr>
              <a:t>Te li riporto in questa tabella</a:t>
            </a:r>
          </a:p>
        </p:txBody>
      </p:sp>
      <p:graphicFrame>
        <p:nvGraphicFramePr>
          <p:cNvPr id="27" name="Segnaposto contenuto 8">
            <a:extLst>
              <a:ext uri="{FF2B5EF4-FFF2-40B4-BE49-F238E27FC236}">
                <a16:creationId xmlns:a16="http://schemas.microsoft.com/office/drawing/2014/main" id="{52CA6161-677D-D774-3B1E-E0944E0411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4025939"/>
              </p:ext>
            </p:extLst>
          </p:nvPr>
        </p:nvGraphicFramePr>
        <p:xfrm>
          <a:off x="2109888" y="1590842"/>
          <a:ext cx="8336438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50327">
                  <a:extLst>
                    <a:ext uri="{9D8B030D-6E8A-4147-A177-3AD203B41FA5}">
                      <a16:colId xmlns:a16="http://schemas.microsoft.com/office/drawing/2014/main" val="2729509774"/>
                    </a:ext>
                  </a:extLst>
                </a:gridCol>
                <a:gridCol w="3286111">
                  <a:extLst>
                    <a:ext uri="{9D8B030D-6E8A-4147-A177-3AD203B41FA5}">
                      <a16:colId xmlns:a16="http://schemas.microsoft.com/office/drawing/2014/main" val="3935675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RISORSA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COSTO MEDIO ORARIO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04262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DEV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50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69189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DATA ENGINEER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60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38871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NLP DEVELOPER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65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93772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SIMULATION DEV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55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44405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ML DEVELOPER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70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9084106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ANALYST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60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678166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QA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50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15088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TRAINER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45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3536120"/>
                  </a:ext>
                </a:extLst>
              </a:tr>
            </a:tbl>
          </a:graphicData>
        </a:graphic>
      </p:graphicFrame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634F43B8-65F6-6A65-ECCF-12F2AE1173AC}"/>
              </a:ext>
            </a:extLst>
          </p:cNvPr>
          <p:cNvSpPr txBox="1"/>
          <p:nvPr/>
        </p:nvSpPr>
        <p:spPr>
          <a:xfrm>
            <a:off x="2461337" y="835159"/>
            <a:ext cx="81416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Ora calcoliamo il budget totale per ciascuna figura in base alle ore uomo pianificate. </a:t>
            </a:r>
          </a:p>
          <a:p>
            <a:pPr algn="ctr"/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Procedo con il calcolo…</a:t>
            </a:r>
          </a:p>
          <a:p>
            <a:pPr algn="ctr"/>
            <a:endParaRPr lang="it-IT" sz="1800" b="1" i="0" u="none" strike="noStrike" baseline="0" dirty="0">
              <a:solidFill>
                <a:schemeClr val="accent6"/>
              </a:solidFill>
              <a:latin typeface="NotoSans-Regular"/>
            </a:endParaRPr>
          </a:p>
        </p:txBody>
      </p:sp>
      <p:graphicFrame>
        <p:nvGraphicFramePr>
          <p:cNvPr id="34" name="Segnaposto contenuto 8">
            <a:extLst>
              <a:ext uri="{FF2B5EF4-FFF2-40B4-BE49-F238E27FC236}">
                <a16:creationId xmlns:a16="http://schemas.microsoft.com/office/drawing/2014/main" id="{77E6FE82-4586-FA52-600D-CEEB124455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7965501"/>
              </p:ext>
            </p:extLst>
          </p:nvPr>
        </p:nvGraphicFramePr>
        <p:xfrm>
          <a:off x="2109888" y="1760221"/>
          <a:ext cx="8336438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50327">
                  <a:extLst>
                    <a:ext uri="{9D8B030D-6E8A-4147-A177-3AD203B41FA5}">
                      <a16:colId xmlns:a16="http://schemas.microsoft.com/office/drawing/2014/main" val="2729509774"/>
                    </a:ext>
                  </a:extLst>
                </a:gridCol>
                <a:gridCol w="3286111">
                  <a:extLst>
                    <a:ext uri="{9D8B030D-6E8A-4147-A177-3AD203B41FA5}">
                      <a16:colId xmlns:a16="http://schemas.microsoft.com/office/drawing/2014/main" val="3935675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RISORSA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BUDGET (€)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04262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DEV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72.000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69189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DATA ENGINEER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19.200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38871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NLP DEVELOPER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20.800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93772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SIMULATION DEV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26.400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44405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ML DEVELOPER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16.800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9084106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ANALYST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14.400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678166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QA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8.000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15088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TRAINER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3.600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3536120"/>
                  </a:ext>
                </a:extLst>
              </a:tr>
            </a:tbl>
          </a:graphicData>
        </a:graphic>
      </p:graphicFrame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A91AD8B4-883B-F532-5AA8-6FA31DB1FE09}"/>
              </a:ext>
            </a:extLst>
          </p:cNvPr>
          <p:cNvSpPr txBox="1"/>
          <p:nvPr/>
        </p:nvSpPr>
        <p:spPr>
          <a:xfrm>
            <a:off x="1745674" y="1341043"/>
            <a:ext cx="8700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1" i="0" u="none" strike="noStrike" baseline="0" dirty="0">
                <a:solidFill>
                  <a:schemeClr val="accent6"/>
                </a:solidFill>
                <a:latin typeface="NotoSans-Regular"/>
              </a:rPr>
              <a:t>Ecco la stima del budget di progetto per ciascuna figura professionale:</a:t>
            </a:r>
            <a:endParaRPr lang="it-IT" b="1" dirty="0">
              <a:solidFill>
                <a:schemeClr val="accent6"/>
              </a:solidFill>
            </a:endParaRP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5EB81DE3-A259-AA20-75AA-D85F2A4BBC7B}"/>
              </a:ext>
            </a:extLst>
          </p:cNvPr>
          <p:cNvSpPr txBox="1"/>
          <p:nvPr/>
        </p:nvSpPr>
        <p:spPr>
          <a:xfrm>
            <a:off x="534553" y="5096310"/>
            <a:ext cx="1112289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i="0" u="none" strike="noStrike" baseline="0" dirty="0">
                <a:solidFill>
                  <a:schemeClr val="accent6"/>
                </a:solidFill>
                <a:latin typeface="NotoSans-Bold"/>
              </a:rPr>
              <a:t>Totale Budget Stimato</a:t>
            </a:r>
            <a:r>
              <a:rPr lang="it-IT" sz="2000" b="1" i="0" u="none" strike="noStrike" baseline="0" dirty="0">
                <a:solidFill>
                  <a:schemeClr val="accent6"/>
                </a:solidFill>
                <a:latin typeface="NotoSans-Regular"/>
              </a:rPr>
              <a:t>: </a:t>
            </a:r>
            <a:r>
              <a:rPr lang="it-IT" sz="2000" i="0" u="none" strike="noStrike" baseline="0" dirty="0">
                <a:solidFill>
                  <a:schemeClr val="accent6"/>
                </a:solidFill>
                <a:latin typeface="NotoSans-Regular"/>
              </a:rPr>
              <a:t>€181.200</a:t>
            </a:r>
          </a:p>
          <a:p>
            <a:pPr algn="ctr"/>
            <a:r>
              <a:rPr lang="it-IT" sz="1800" i="0" u="none" strike="noStrike" baseline="0" dirty="0">
                <a:solidFill>
                  <a:schemeClr val="accent6"/>
                </a:solidFill>
                <a:latin typeface="NotoSans-Regular"/>
              </a:rPr>
              <a:t>Questa stima fornisce una base solida per il budget, considerando i costi medi orari. </a:t>
            </a:r>
          </a:p>
          <a:p>
            <a:pPr algn="ctr"/>
            <a:r>
              <a:rPr lang="it-IT" sz="1800" i="0" u="none" strike="noStrike" baseline="0" dirty="0">
                <a:solidFill>
                  <a:schemeClr val="accent6"/>
                </a:solidFill>
                <a:latin typeface="NotoSans-Regular"/>
              </a:rPr>
              <a:t>Se desideri modificare alcune stime o includere altre voci di costo, sono a disposizione per ulteriori dettagli!</a:t>
            </a:r>
            <a:endParaRPr lang="it-IT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78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1" grpId="0"/>
      <p:bldP spid="35" grpId="0"/>
      <p:bldP spid="37" grpId="0"/>
    </p:bldLst>
  </p:timing>
</p:sld>
</file>

<file path=ppt/theme/theme1.xml><?xml version="1.0" encoding="utf-8"?>
<a:theme xmlns:a="http://schemas.openxmlformats.org/drawingml/2006/main" name="Tema di Office">
  <a:themeElements>
    <a:clrScheme name="RomagnaTech Digital Team palette">
      <a:dk1>
        <a:srgbClr val="9B6D2B"/>
      </a:dk1>
      <a:lt1>
        <a:srgbClr val="F4EFE8"/>
      </a:lt1>
      <a:dk2>
        <a:srgbClr val="4CA6A6"/>
      </a:dk2>
      <a:lt2>
        <a:srgbClr val="F4EFE8"/>
      </a:lt2>
      <a:accent1>
        <a:srgbClr val="005959"/>
      </a:accent1>
      <a:accent2>
        <a:srgbClr val="018080"/>
      </a:accent2>
      <a:accent3>
        <a:srgbClr val="4CA6A6"/>
      </a:accent3>
      <a:accent4>
        <a:srgbClr val="9B6D2B"/>
      </a:accent4>
      <a:accent5>
        <a:srgbClr val="F4EFE8"/>
      </a:accent5>
      <a:accent6>
        <a:srgbClr val="005959"/>
      </a:accent6>
      <a:hlink>
        <a:srgbClr val="018080"/>
      </a:hlink>
      <a:folHlink>
        <a:srgbClr val="4CA6A6"/>
      </a:folHlink>
    </a:clrScheme>
    <a:fontScheme name="Font per Digital Team">
      <a:majorFont>
        <a:latin typeface="Miriam"/>
        <a:ea typeface=""/>
        <a:cs typeface=""/>
      </a:majorFont>
      <a:minorFont>
        <a:latin typeface="Miria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7774442-53b0-4089-8689-6988697657b3">MQFUM6RVPQ2F-1819161003-1216642</_dlc_DocId>
    <_dlc_DocIdUrl xmlns="47774442-53b0-4089-8689-6988697657b3">
      <Url>https://romagnatech.sharepoint.com/sites/Dati/_layouts/15/DocIdRedir.aspx?ID=MQFUM6RVPQ2F-1819161003-1216642</Url>
      <Description>MQFUM6RVPQ2F-1819161003-1216642</Description>
    </_dlc_DocIdUrl>
    <lcf76f155ced4ddcb4097134ff3c332f xmlns="9acd3880-c180-4382-babb-f5279d3c6b77">
      <Terms xmlns="http://schemas.microsoft.com/office/infopath/2007/PartnerControls"/>
    </lcf76f155ced4ddcb4097134ff3c332f>
    <TaxCatchAll xmlns="47774442-53b0-4089-8689-6988697657b3" xsi:nil="true"/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DF74B6D0386DE468724848F09EB1B53" ma:contentTypeVersion="18" ma:contentTypeDescription="Creare un nuovo documento." ma:contentTypeScope="" ma:versionID="448a0e3b1eaa047c2dbdbe9d706e71b0">
  <xsd:schema xmlns:xsd="http://www.w3.org/2001/XMLSchema" xmlns:xs="http://www.w3.org/2001/XMLSchema" xmlns:p="http://schemas.microsoft.com/office/2006/metadata/properties" xmlns:ns2="47774442-53b0-4089-8689-6988697657b3" xmlns:ns3="9acd3880-c180-4382-babb-f5279d3c6b77" targetNamespace="http://schemas.microsoft.com/office/2006/metadata/properties" ma:root="true" ma:fieldsID="daedcf884301b4376286ec242ec939be" ns2:_="" ns3:_="">
    <xsd:import namespace="47774442-53b0-4089-8689-6988697657b3"/>
    <xsd:import namespace="9acd3880-c180-4382-babb-f5279d3c6b7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2:SharedWithUsers" minOccurs="0"/>
                <xsd:element ref="ns2:SharedWithDetails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774442-53b0-4089-8689-6988697657b3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Valore ID documento" ma:description="Valore dell'ID documento assegnato all'elemento." ma:internalName="_dlc_DocId" ma:readOnly="true">
      <xsd:simpleType>
        <xsd:restriction base="dms:Text"/>
      </xsd:simpleType>
    </xsd:element>
    <xsd:element name="_dlc_DocIdUrl" ma:index="9" nillable="true" ma:displayName="ID documento" ma:description="Collegamento permanente al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89365818-c3c7-472e-bd44-32cc3017e042}" ma:internalName="TaxCatchAll" ma:showField="CatchAllData" ma:web="47774442-53b0-4089-8689-6988697657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cd3880-c180-4382-babb-f5279d3c6b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Tag immagine" ma:readOnly="false" ma:fieldId="{5cf76f15-5ced-4ddc-b409-7134ff3c332f}" ma:taxonomyMulti="true" ma:sspId="ef7f38a8-21d4-474f-b90d-99ac57862d5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4591760-5CCD-4BB0-9FCF-BF84A6C09E8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52C3D3-5786-4FA4-8E73-4282C2EB1978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504E170F-85B6-490A-A655-89F352C72740}">
  <ds:schemaRefs>
    <ds:schemaRef ds:uri="47774442-53b0-4089-8689-6988697657b3"/>
    <ds:schemaRef ds:uri="9acd3880-c180-4382-babb-f5279d3c6b77"/>
    <ds:schemaRef ds:uri="http://schemas.microsoft.com/office/2006/metadata/properties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21D85F65-8D18-44B8-9846-4898C7A51F94}">
  <ds:schemaRefs>
    <ds:schemaRef ds:uri="47774442-53b0-4089-8689-6988697657b3"/>
    <ds:schemaRef ds:uri="9acd3880-c180-4382-babb-f5279d3c6b7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1425</TotalTime>
  <Words>4261</Words>
  <Application>Microsoft Office PowerPoint</Application>
  <PresentationFormat>Widescreen</PresentationFormat>
  <Paragraphs>382</Paragraphs>
  <Slides>24</Slides>
  <Notes>1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0" baseType="lpstr">
      <vt:lpstr>Aptos</vt:lpstr>
      <vt:lpstr>Arial</vt:lpstr>
      <vt:lpstr>Miriam</vt:lpstr>
      <vt:lpstr>NotoSans-Bold</vt:lpstr>
      <vt:lpstr>NotoSans-Regular</vt:lpstr>
      <vt:lpstr>Tema di Office</vt:lpstr>
      <vt:lpstr>Presentazione standard di PowerPoint</vt:lpstr>
      <vt:lpstr>Presentazione standard di PowerPoint</vt:lpstr>
      <vt:lpstr>Presentazione standard di PowerPoint</vt:lpstr>
      <vt:lpstr>Ciao, ottimo! Partiamo da Si.Project, un software di controllo di gestione: se hai qualche dettaglio specifico su come funziona o quali sono i suoi punti di forza e debolezza, possiamo valutare come arricchirlo con componenti di intelligenza artificiale. Alcune prime idee generali su come l’IA potrebbe fare la differenza in un sistema di controllo di gestione sono:</vt:lpstr>
      <vt:lpstr>ANALISI DI PARTENZA</vt:lpstr>
      <vt:lpstr>Presentazione standard di PowerPoint</vt:lpstr>
      <vt:lpstr>PIANO DI SVILUPPO</vt:lpstr>
      <vt:lpstr>WORK PACKAGES</vt:lpstr>
      <vt:lpstr>BUDGETING</vt:lpstr>
      <vt:lpstr>ANALISI DI MERCATO</vt:lpstr>
      <vt:lpstr>COMMERCIALIZZAZIONE</vt:lpstr>
      <vt:lpstr>PRIMA REVISIONE TARGET</vt:lpstr>
      <vt:lpstr>ANALISI PROIEZIONE FINANZIARIA</vt:lpstr>
      <vt:lpstr>SECONDA REVISIONE TARGET</vt:lpstr>
      <vt:lpstr>Presentazione standard di PowerPoint</vt:lpstr>
      <vt:lpstr>Presentazione standard di PowerPoint</vt:lpstr>
      <vt:lpstr>FUNZIONI PRINCIPALI</vt:lpstr>
      <vt:lpstr>ALTRE FUNZIONALITÀ</vt:lpstr>
      <vt:lpstr>RIASSUNTO BREVE AUTO-GENERATO</vt:lpstr>
      <vt:lpstr>RIEPILOGO DETTAGLIATO DELLA RIUNIONE</vt:lpstr>
      <vt:lpstr>Presentazione standard di PowerPoint</vt:lpstr>
      <vt:lpstr>CREAZIONE PARTENDO DA UN INPUT</vt:lpstr>
      <vt:lpstr>RISULTATO 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Marica Romano</dc:creator>
  <cp:lastModifiedBy>Stagista01</cp:lastModifiedBy>
  <cp:revision>47</cp:revision>
  <dcterms:created xsi:type="dcterms:W3CDTF">2024-09-23T13:09:22Z</dcterms:created>
  <dcterms:modified xsi:type="dcterms:W3CDTF">2024-11-20T09:11:03Z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956ebaa8-c337-4c71-91c6-ce05bf8e430d</vt:lpwstr>
  </property>
  <property fmtid="{D5CDD505-2E9C-101B-9397-08002B2CF9AE}" pid="3" name="ContentTypeId">
    <vt:lpwstr>0x0101004DF74B6D0386DE468724848F09EB1B53</vt:lpwstr>
  </property>
  <property fmtid="{D5CDD505-2E9C-101B-9397-08002B2CF9AE}" pid="4" name="MediaServiceImageTags">
    <vt:lpwstr/>
  </property>
</Properties>
</file>